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80" r:id="rId3"/>
    <p:sldId id="281" r:id="rId4"/>
    <p:sldId id="260" r:id="rId5"/>
    <p:sldId id="282" r:id="rId6"/>
    <p:sldId id="283" r:id="rId7"/>
    <p:sldId id="284" r:id="rId8"/>
    <p:sldId id="262" r:id="rId9"/>
    <p:sldId id="285" r:id="rId10"/>
    <p:sldId id="286" r:id="rId11"/>
    <p:sldId id="287" r:id="rId12"/>
    <p:sldId id="288" r:id="rId13"/>
    <p:sldId id="264" r:id="rId14"/>
    <p:sldId id="289" r:id="rId15"/>
    <p:sldId id="290" r:id="rId16"/>
    <p:sldId id="266" r:id="rId17"/>
    <p:sldId id="291" r:id="rId18"/>
    <p:sldId id="292" r:id="rId19"/>
    <p:sldId id="293" r:id="rId20"/>
    <p:sldId id="294" r:id="rId21"/>
    <p:sldId id="268" r:id="rId22"/>
    <p:sldId id="269" r:id="rId23"/>
    <p:sldId id="270" r:id="rId24"/>
    <p:sldId id="273" r:id="rId25"/>
    <p:sldId id="295" r:id="rId26"/>
    <p:sldId id="275" r:id="rId27"/>
    <p:sldId id="277" r:id="rId28"/>
    <p:sldId id="279" r:id="rId29"/>
  </p:sldIdLst>
  <p:sldSz cx="7315200" cy="9601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9" autoAdjust="0"/>
    <p:restoredTop sz="94660"/>
  </p:normalViewPr>
  <p:slideViewPr>
    <p:cSldViewPr snapToGrid="0" snapToObjects="1">
      <p:cViewPr varScale="1">
        <p:scale>
          <a:sx n="59" d="100"/>
          <a:sy n="59" d="100"/>
        </p:scale>
        <p:origin x="1344" y="66"/>
      </p:cViewPr>
      <p:guideLst>
        <p:guide orient="horz" pos="302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6"/>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C7D48-4EB3-9640-A2B7-1FD2933050E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7D48-4EB3-9640-A2B7-1FD2933050E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43071" y="537845"/>
            <a:ext cx="1316990" cy="114703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1" y="537845"/>
            <a:ext cx="3829050" cy="11470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7D48-4EB3-9640-A2B7-1FD2933050E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7D48-4EB3-9640-A2B7-1FD2933050E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169661"/>
            <a:ext cx="621792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4069399"/>
            <a:ext cx="6217920"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C7D48-4EB3-9640-A2B7-1FD2933050E9}"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3135948"/>
            <a:ext cx="2573020" cy="8872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7040" y="3135948"/>
            <a:ext cx="2573020" cy="8872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C7D48-4EB3-9640-A2B7-1FD2933050E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2149158"/>
            <a:ext cx="3232150"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3044825"/>
            <a:ext cx="3232150"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0" y="2149158"/>
            <a:ext cx="3233420"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6020" y="3044825"/>
            <a:ext cx="3233420"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C7D48-4EB3-9640-A2B7-1FD2933050E9}"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C7D48-4EB3-9640-A2B7-1FD2933050E9}"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C7D48-4EB3-9640-A2B7-1FD2933050E9}"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82270"/>
            <a:ext cx="2406650"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0"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1" y="2009141"/>
            <a:ext cx="240665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C7D48-4EB3-9640-A2B7-1FD2933050E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514273"/>
            <a:ext cx="438912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C7D48-4EB3-9640-A2B7-1FD2933050E9}"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68FB7-761F-054D-A254-D0C26B5291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1"/>
            <a:ext cx="6583680" cy="6336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7D48-4EB3-9640-A2B7-1FD2933050E9}" type="datetimeFigureOut">
              <a:rPr lang="en-US" smtClean="0"/>
              <a:t>11/30/2018</a:t>
            </a:fld>
            <a:endParaRPr lang="en-US"/>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BAF68FB7-761F-054D-A254-D0C26B5291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45142"/>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January 3rd-5th</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b="1" u="sng" dirty="0">
                <a:solidFill>
                  <a:prstClr val="black"/>
                </a:solidFill>
                <a:latin typeface="Century Gothic" panose="020B0502020202020204" pitchFamily="34" charset="0"/>
              </a:rPr>
              <a:t>NEW</a:t>
            </a:r>
            <a:r>
              <a:rPr lang="en-US" dirty="0">
                <a:solidFill>
                  <a:prstClr val="black"/>
                </a:solidFill>
                <a:latin typeface="Century Gothic" panose="020B0502020202020204" pitchFamily="34" charset="0"/>
              </a:rPr>
              <a:t> 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63853"/>
            <a:ext cx="3175212" cy="2431435"/>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January</a:t>
            </a:r>
            <a:endParaRPr lang="en-US" sz="1200" dirty="0">
              <a:solidFill>
                <a:prstClr val="black"/>
              </a:solidFill>
              <a:latin typeface="Century Gothic" panose="020B0502020202020204" pitchFamily="34" charset="0"/>
            </a:endParaRPr>
          </a:p>
          <a:p>
            <a:pPr algn="ctr"/>
            <a:r>
              <a:rPr lang="en-US" sz="1400" b="1" dirty="0">
                <a:solidFill>
                  <a:prstClr val="black"/>
                </a:solidFill>
                <a:latin typeface="Century Gothic" panose="020B0502020202020204" pitchFamily="34" charset="0"/>
              </a:rPr>
              <a:t>12</a:t>
            </a:r>
            <a:r>
              <a:rPr lang="en-US" sz="1400" dirty="0">
                <a:solidFill>
                  <a:prstClr val="black"/>
                </a:solidFill>
                <a:latin typeface="Century Gothic" panose="020B0502020202020204" pitchFamily="34" charset="0"/>
              </a:rPr>
              <a:t> </a:t>
            </a:r>
            <a:r>
              <a:rPr lang="en-US" sz="1400" dirty="0" smtClean="0">
                <a:solidFill>
                  <a:prstClr val="black"/>
                </a:solidFill>
                <a:latin typeface="Century Gothic" panose="020B0502020202020204" pitchFamily="34" charset="0"/>
              </a:rPr>
              <a:t>1st </a:t>
            </a:r>
            <a:r>
              <a:rPr lang="en-US" sz="1400" dirty="0">
                <a:solidFill>
                  <a:prstClr val="black"/>
                </a:solidFill>
                <a:latin typeface="Century Gothic" panose="020B0502020202020204" pitchFamily="34" charset="0"/>
              </a:rPr>
              <a:t>Grade Field </a:t>
            </a:r>
            <a:r>
              <a:rPr lang="en-US" sz="1400" dirty="0" smtClean="0">
                <a:solidFill>
                  <a:prstClr val="black"/>
                </a:solidFill>
                <a:latin typeface="Century Gothic" panose="020B0502020202020204" pitchFamily="34" charset="0"/>
              </a:rPr>
              <a:t>Trip to Planetarium</a:t>
            </a:r>
            <a:endParaRPr lang="en-US" sz="1400" dirty="0">
              <a:solidFill>
                <a:prstClr val="black"/>
              </a:solidFill>
              <a:latin typeface="Century Gothic" panose="020B0502020202020204" pitchFamily="34" charset="0"/>
            </a:endParaRPr>
          </a:p>
          <a:p>
            <a:pPr lvl="0" algn="ctr"/>
            <a:r>
              <a:rPr lang="en-US" sz="1400" b="1" dirty="0" smtClean="0">
                <a:solidFill>
                  <a:prstClr val="black"/>
                </a:solidFill>
                <a:latin typeface="Century Gothic" panose="020B0502020202020204" pitchFamily="34" charset="0"/>
              </a:rPr>
              <a:t>12</a:t>
            </a:r>
            <a:r>
              <a:rPr lang="en-US" sz="1400" dirty="0" smtClean="0">
                <a:solidFill>
                  <a:prstClr val="black"/>
                </a:solidFill>
                <a:latin typeface="Century Gothic" panose="020B0502020202020204" pitchFamily="34" charset="0"/>
              </a:rPr>
              <a:t> </a:t>
            </a:r>
            <a:r>
              <a:rPr lang="en-US" sz="1400" dirty="0">
                <a:solidFill>
                  <a:prstClr val="black"/>
                </a:solidFill>
                <a:latin typeface="Century Gothic" panose="020B0502020202020204" pitchFamily="34" charset="0"/>
              </a:rPr>
              <a:t>Snack </a:t>
            </a:r>
            <a:r>
              <a:rPr lang="en-US" sz="1400" dirty="0" smtClean="0">
                <a:solidFill>
                  <a:prstClr val="black"/>
                </a:solidFill>
                <a:latin typeface="Century Gothic" panose="020B0502020202020204" pitchFamily="34" charset="0"/>
              </a:rPr>
              <a:t>Cart</a:t>
            </a:r>
          </a:p>
          <a:p>
            <a:pPr lvl="0" algn="ctr"/>
            <a:r>
              <a:rPr lang="en-US" sz="1600" b="1" u="sng" dirty="0" smtClean="0">
                <a:solidFill>
                  <a:prstClr val="black"/>
                </a:solidFill>
                <a:latin typeface="Century Gothic" panose="020B0502020202020204" pitchFamily="34" charset="0"/>
              </a:rPr>
              <a:t>IMPORTANT!!!  Please Read!</a:t>
            </a:r>
          </a:p>
          <a:p>
            <a:pPr lvl="0" algn="ctr"/>
            <a:r>
              <a:rPr lang="en-US" sz="1400" dirty="0" smtClean="0">
                <a:solidFill>
                  <a:prstClr val="black"/>
                </a:solidFill>
                <a:latin typeface="Century Gothic" panose="020B0502020202020204" pitchFamily="34" charset="0"/>
              </a:rPr>
              <a:t>There is a first grade field trip coming up on January 12</a:t>
            </a:r>
            <a:r>
              <a:rPr lang="en-US" sz="1400" baseline="30000" dirty="0" smtClean="0">
                <a:solidFill>
                  <a:prstClr val="black"/>
                </a:solidFill>
                <a:latin typeface="Century Gothic" panose="020B0502020202020204" pitchFamily="34" charset="0"/>
              </a:rPr>
              <a:t>th</a:t>
            </a:r>
            <a:r>
              <a:rPr lang="en-US" sz="1400" dirty="0" smtClean="0">
                <a:solidFill>
                  <a:prstClr val="black"/>
                </a:solidFill>
                <a:latin typeface="Century Gothic" panose="020B0502020202020204" pitchFamily="34" charset="0"/>
              </a:rPr>
              <a:t>. It will cost $8.75 per person.  We will start collecting money and send more information home after the break.</a:t>
            </a:r>
          </a:p>
        </p:txBody>
      </p:sp>
      <p:sp>
        <p:nvSpPr>
          <p:cNvPr id="4" name="TextBox 3"/>
          <p:cNvSpPr txBox="1"/>
          <p:nvPr/>
        </p:nvSpPr>
        <p:spPr>
          <a:xfrm>
            <a:off x="3614857" y="3826639"/>
            <a:ext cx="3484591" cy="1569660"/>
          </a:xfrm>
          <a:prstGeom prst="rect">
            <a:avLst/>
          </a:prstGeom>
          <a:noFill/>
        </p:spPr>
        <p:txBody>
          <a:bodyPr wrap="square" rtlCol="0">
            <a:spAutoFit/>
          </a:bodyPr>
          <a:lstStyle/>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We need empty toilet paper rolls for STEM lab.  Thank you!</a:t>
            </a:r>
            <a:endParaRPr lang="en-US" sz="16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600" dirty="0">
                <a:solidFill>
                  <a:prstClr val="black"/>
                </a:solidFill>
                <a:latin typeface="Century Gothic" panose="020B0502020202020204" pitchFamily="34" charset="0"/>
              </a:rPr>
              <a:t>Dress your child for the weather! It is getting COLD</a:t>
            </a:r>
            <a:r>
              <a:rPr lang="en-US" sz="1600" dirty="0" smtClean="0">
                <a:solidFill>
                  <a:prstClr val="black"/>
                </a:solidFill>
                <a:latin typeface="Century Gothic" panose="020B0502020202020204" pitchFamily="34" charset="0"/>
              </a:rPr>
              <a:t>!</a:t>
            </a:r>
          </a:p>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Remember to send your child in tennis shoes for P.E. </a:t>
            </a:r>
            <a:endParaRPr lang="en-US" sz="1600" dirty="0">
              <a:solidFill>
                <a:prstClr val="black"/>
              </a:solidFill>
              <a:latin typeface="Century Gothic" panose="020B0502020202020204" pitchFamily="34" charset="0"/>
            </a:endParaRPr>
          </a:p>
        </p:txBody>
      </p:sp>
      <p:sp>
        <p:nvSpPr>
          <p:cNvPr id="5" name="TextBox 4"/>
          <p:cNvSpPr txBox="1"/>
          <p:nvPr/>
        </p:nvSpPr>
        <p:spPr>
          <a:xfrm>
            <a:off x="211681" y="6925707"/>
            <a:ext cx="2650142" cy="2585323"/>
          </a:xfrm>
          <a:prstGeom prst="rect">
            <a:avLst/>
          </a:prstGeom>
          <a:noFill/>
        </p:spPr>
        <p:txBody>
          <a:bodyPr wrap="square" rtlCol="0">
            <a:spAutoFit/>
          </a:bodyPr>
          <a:lstStyle/>
          <a:p>
            <a:pPr lvl="0" algn="ctr"/>
            <a:r>
              <a:rPr lang="en-US" b="1" dirty="0">
                <a:solidFill>
                  <a:prstClr val="black"/>
                </a:solidFill>
                <a:latin typeface="Century Gothic" panose="020B0502020202020204" pitchFamily="34" charset="0"/>
              </a:rPr>
              <a:t>In Reading </a:t>
            </a:r>
            <a:r>
              <a:rPr lang="en-US" dirty="0">
                <a:solidFill>
                  <a:prstClr val="black"/>
                </a:solidFill>
                <a:latin typeface="Century Gothic" panose="020B0502020202020204" pitchFamily="34" charset="0"/>
              </a:rPr>
              <a:t>we will be </a:t>
            </a:r>
            <a:r>
              <a:rPr lang="en-US" dirty="0" smtClean="0">
                <a:solidFill>
                  <a:prstClr val="black"/>
                </a:solidFill>
                <a:latin typeface="Century Gothic" panose="020B0502020202020204" pitchFamily="34" charset="0"/>
              </a:rPr>
              <a:t>describing characters</a:t>
            </a:r>
            <a:r>
              <a:rPr lang="en-US" smtClean="0">
                <a:solidFill>
                  <a:prstClr val="black"/>
                </a:solidFill>
                <a:latin typeface="Century Gothic" panose="020B0502020202020204" pitchFamily="34" charset="0"/>
              </a:rPr>
              <a:t>, settings, and events.</a:t>
            </a:r>
            <a:endParaRPr lang="en-US" dirty="0">
              <a:solidFill>
                <a:prstClr val="black"/>
              </a:solidFill>
              <a:latin typeface="Century Gothic" panose="020B0502020202020204" pitchFamily="34" charset="0"/>
            </a:endParaRPr>
          </a:p>
          <a:p>
            <a:pPr lvl="0" algn="ctr"/>
            <a:endParaRPr lang="en-US" dirty="0">
              <a:solidFill>
                <a:prstClr val="black"/>
              </a:solidFill>
              <a:latin typeface="Century Gothic" panose="020B0502020202020204" pitchFamily="34" charset="0"/>
            </a:endParaRPr>
          </a:p>
          <a:p>
            <a:pPr lvl="0" algn="ctr"/>
            <a:r>
              <a:rPr lang="en-US" b="1" dirty="0">
                <a:solidFill>
                  <a:prstClr val="black"/>
                </a:solidFill>
                <a:latin typeface="Century Gothic" panose="020B0502020202020204" pitchFamily="34" charset="0"/>
              </a:rPr>
              <a:t>In Math </a:t>
            </a:r>
            <a:r>
              <a:rPr lang="en-US" dirty="0">
                <a:solidFill>
                  <a:prstClr val="black"/>
                </a:solidFill>
                <a:latin typeface="Century Gothic" panose="020B0502020202020204" pitchFamily="34" charset="0"/>
              </a:rPr>
              <a:t>we will be adding and subtracting 10 from 2 digit numbers.</a:t>
            </a: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b="1" dirty="0">
                <a:solidFill>
                  <a:prstClr val="black"/>
                </a:solidFill>
                <a:latin typeface="Century Gothic" panose="020B0502020202020204" pitchFamily="34" charset="0"/>
              </a:rPr>
              <a:t>In Social Studies </a:t>
            </a:r>
            <a:r>
              <a:rPr lang="en-US" dirty="0">
                <a:solidFill>
                  <a:prstClr val="black"/>
                </a:solidFill>
                <a:latin typeface="Century Gothic" panose="020B0502020202020204" pitchFamily="34" charset="0"/>
              </a:rPr>
              <a:t>we will </a:t>
            </a:r>
            <a:r>
              <a:rPr lang="en-US" dirty="0" smtClean="0">
                <a:solidFill>
                  <a:prstClr val="black"/>
                </a:solidFill>
                <a:latin typeface="Century Gothic" panose="020B0502020202020204" pitchFamily="34" charset="0"/>
              </a:rPr>
              <a:t>focus on school wide expectations.</a:t>
            </a:r>
            <a:endParaRPr lang="en-US" dirty="0">
              <a:solidFill>
                <a:prstClr val="black"/>
              </a:solidFill>
              <a:latin typeface="Century Gothic" panose="020B0502020202020204" pitchFamily="34" charset="0"/>
            </a:endParaRPr>
          </a:p>
          <a:p>
            <a:pPr lvl="0" algn="ctr"/>
            <a:endParaRPr lang="en-US" dirty="0" smtClean="0">
              <a:solidFill>
                <a:prstClr val="black"/>
              </a:solidFill>
              <a:latin typeface="Century Gothic" panose="020B0502020202020204" pitchFamily="34" charset="0"/>
            </a:endParaRPr>
          </a:p>
          <a:p>
            <a:pPr lvl="0" algn="ctr"/>
            <a:endParaRPr lang="en-US" b="1" dirty="0" smtClean="0">
              <a:solidFill>
                <a:prstClr val="black"/>
              </a:solidFill>
              <a:latin typeface="Century Gothic" panose="020B0502020202020204" pitchFamily="34" charset="0"/>
            </a:endParaRPr>
          </a:p>
          <a:p>
            <a:pPr lvl="0" algn="ctr"/>
            <a:r>
              <a:rPr lang="en-US" b="1" dirty="0" smtClean="0">
                <a:solidFill>
                  <a:prstClr val="black"/>
                </a:solidFill>
                <a:latin typeface="Century Gothic" panose="020B0502020202020204" pitchFamily="34" charset="0"/>
              </a:rPr>
              <a:t>In </a:t>
            </a:r>
            <a:r>
              <a:rPr lang="en-US" b="1" dirty="0">
                <a:solidFill>
                  <a:prstClr val="black"/>
                </a:solidFill>
                <a:latin typeface="Century Gothic" panose="020B0502020202020204" pitchFamily="34" charset="0"/>
              </a:rPr>
              <a:t>Writing </a:t>
            </a:r>
            <a:r>
              <a:rPr lang="en-US" dirty="0">
                <a:solidFill>
                  <a:prstClr val="black"/>
                </a:solidFill>
                <a:latin typeface="Century Gothic" panose="020B0502020202020204" pitchFamily="34" charset="0"/>
              </a:rPr>
              <a:t>we will be </a:t>
            </a:r>
            <a:r>
              <a:rPr lang="en-US" dirty="0" smtClean="0">
                <a:solidFill>
                  <a:prstClr val="black"/>
                </a:solidFill>
                <a:latin typeface="Century Gothic" panose="020B0502020202020204" pitchFamily="34" charset="0"/>
              </a:rPr>
              <a:t>working on writing complete sentences.</a:t>
            </a:r>
            <a:endParaRPr lang="en-US"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March 12</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16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49695"/>
            <a:ext cx="3175212" cy="2277547"/>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March</a:t>
            </a:r>
            <a:endParaRPr lang="en-US" sz="2400" dirty="0">
              <a:solidFill>
                <a:prstClr val="black"/>
              </a:solidFill>
              <a:latin typeface="HelloDaisy" panose="02000603000000000000" pitchFamily="2"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8-16 </a:t>
            </a:r>
            <a:r>
              <a:rPr lang="en-US" sz="1400" b="1" dirty="0">
                <a:solidFill>
                  <a:prstClr val="black"/>
                </a:solidFill>
                <a:latin typeface="Century Gothic" panose="020B0502020202020204" pitchFamily="34" charset="0"/>
                <a:ea typeface="HelloDaisy" panose="02000603000000000000" pitchFamily="2" charset="0"/>
              </a:rPr>
              <a:t>Book Fair in </a:t>
            </a:r>
            <a:r>
              <a:rPr lang="en-US" sz="1400" b="1" dirty="0" smtClean="0">
                <a:solidFill>
                  <a:prstClr val="black"/>
                </a:solidFill>
                <a:latin typeface="Century Gothic" panose="020B0502020202020204" pitchFamily="34" charset="0"/>
                <a:ea typeface="HelloDaisy" panose="02000603000000000000" pitchFamily="2" charset="0"/>
              </a:rPr>
              <a:t>Library</a:t>
            </a:r>
            <a:endParaRPr lang="en-US" sz="2400" b="1" dirty="0">
              <a:solidFill>
                <a:prstClr val="black"/>
              </a:solidFill>
              <a:latin typeface="HelloDaisy" panose="02000603000000000000" pitchFamily="2"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12-16</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Literacy </a:t>
            </a:r>
            <a:r>
              <a:rPr lang="en-US" sz="1400" b="1" dirty="0" smtClean="0">
                <a:solidFill>
                  <a:prstClr val="black"/>
                </a:solidFill>
                <a:latin typeface="Century Gothic" panose="020B0502020202020204" pitchFamily="34" charset="0"/>
                <a:ea typeface="HelloDaisy" panose="02000603000000000000" pitchFamily="2" charset="0"/>
              </a:rPr>
              <a:t>week</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16 Snack Cart</a:t>
            </a:r>
          </a:p>
          <a:p>
            <a:pPr lvl="0" algn="ctr"/>
            <a:r>
              <a:rPr lang="en-US" sz="1400" b="1" dirty="0" smtClean="0">
                <a:solidFill>
                  <a:prstClr val="black"/>
                </a:solidFill>
                <a:latin typeface="Century Gothic" panose="020B0502020202020204" pitchFamily="34" charset="0"/>
                <a:ea typeface="HelloDaisy" panose="02000603000000000000" pitchFamily="2" charset="0"/>
              </a:rPr>
              <a:t>16 Book Fair Family Night 6-8pm</a:t>
            </a:r>
          </a:p>
          <a:p>
            <a:pPr lvl="0" algn="ctr"/>
            <a:r>
              <a:rPr lang="en-US" sz="1400" b="1" dirty="0" smtClean="0">
                <a:solidFill>
                  <a:prstClr val="black"/>
                </a:solidFill>
                <a:latin typeface="Century Gothic" panose="020B0502020202020204" pitchFamily="34" charset="0"/>
                <a:ea typeface="HelloDaisy" panose="02000603000000000000" pitchFamily="2" charset="0"/>
              </a:rPr>
              <a:t>20 Literacy Night 5:30-7:30</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29</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Storybook night </a:t>
            </a:r>
            <a:r>
              <a:rPr lang="en-US" sz="1400" b="1" dirty="0" smtClean="0">
                <a:solidFill>
                  <a:prstClr val="black"/>
                </a:solidFill>
                <a:latin typeface="Century Gothic" panose="020B0502020202020204" pitchFamily="34" charset="0"/>
                <a:ea typeface="HelloDaisy" panose="02000603000000000000" pitchFamily="2" charset="0"/>
              </a:rPr>
              <a:t>7pm</a:t>
            </a:r>
          </a:p>
          <a:p>
            <a:pPr lvl="0" algn="ctr"/>
            <a:r>
              <a:rPr lang="en-US" sz="1400" b="1" dirty="0" smtClean="0">
                <a:solidFill>
                  <a:prstClr val="black"/>
                </a:solidFill>
                <a:latin typeface="Century Gothic" panose="020B0502020202020204" pitchFamily="34" charset="0"/>
                <a:ea typeface="HelloDaisy" panose="02000603000000000000" pitchFamily="2" charset="0"/>
              </a:rPr>
              <a:t>30 Snack Cart</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756065"/>
            <a:ext cx="3484591" cy="2308324"/>
          </a:xfrm>
          <a:prstGeom prst="rect">
            <a:avLst/>
          </a:prstGeom>
          <a:noFill/>
        </p:spPr>
        <p:txBody>
          <a:bodyPr wrap="square" rtlCol="0">
            <a:spAutoFit/>
          </a:bodyPr>
          <a:lstStyle/>
          <a:p>
            <a:pPr lvl="0" algn="ctr"/>
            <a:r>
              <a:rPr lang="en-US" sz="1200" dirty="0" smtClean="0">
                <a:solidFill>
                  <a:prstClr val="black"/>
                </a:solidFill>
                <a:latin typeface="Century Gothic" panose="020B0502020202020204" pitchFamily="34" charset="0"/>
              </a:rPr>
              <a:t>Literacy Week</a:t>
            </a:r>
          </a:p>
          <a:p>
            <a:pPr lvl="0" algn="ctr"/>
            <a:r>
              <a:rPr lang="en-US" sz="1200" dirty="0" smtClean="0">
                <a:solidFill>
                  <a:prstClr val="black"/>
                </a:solidFill>
                <a:latin typeface="Century Gothic" panose="020B0502020202020204" pitchFamily="34" charset="0"/>
              </a:rPr>
              <a:t>Monday – Dress Down and carry a poem in your pocket (we will provide poems if needed)</a:t>
            </a:r>
          </a:p>
          <a:p>
            <a:pPr lvl="0" algn="ctr"/>
            <a:r>
              <a:rPr lang="en-US" sz="1200" dirty="0" smtClean="0">
                <a:solidFill>
                  <a:prstClr val="black"/>
                </a:solidFill>
                <a:latin typeface="Century Gothic" panose="020B0502020202020204" pitchFamily="34" charset="0"/>
              </a:rPr>
              <a:t>Tuesday – Support your favorite team by wearing their gear and teaming up with a good book</a:t>
            </a:r>
          </a:p>
          <a:p>
            <a:pPr lvl="0" algn="ctr"/>
            <a:r>
              <a:rPr lang="en-US" sz="1200" dirty="0" smtClean="0">
                <a:solidFill>
                  <a:prstClr val="black"/>
                </a:solidFill>
                <a:latin typeface="Century Gothic" panose="020B0502020202020204" pitchFamily="34" charset="0"/>
              </a:rPr>
              <a:t>Wednesday – Dress up as your future career.</a:t>
            </a:r>
          </a:p>
          <a:p>
            <a:pPr lvl="0" algn="ctr"/>
            <a:r>
              <a:rPr lang="en-US" sz="1200" dirty="0" smtClean="0">
                <a:solidFill>
                  <a:prstClr val="black"/>
                </a:solidFill>
                <a:latin typeface="Century Gothic" panose="020B0502020202020204" pitchFamily="34" charset="0"/>
              </a:rPr>
              <a:t>Thursday- Dress up with your friends as your favorite characters</a:t>
            </a:r>
          </a:p>
          <a:p>
            <a:pPr lvl="0" algn="ctr"/>
            <a:r>
              <a:rPr lang="en-US" sz="1200" dirty="0" smtClean="0">
                <a:solidFill>
                  <a:prstClr val="black"/>
                </a:solidFill>
                <a:latin typeface="Century Gothic" panose="020B0502020202020204" pitchFamily="34" charset="0"/>
              </a:rPr>
              <a:t>Friday- Dress up as a character from your classes chosen book</a:t>
            </a:r>
            <a:endParaRPr lang="en-US" sz="1200" dirty="0">
              <a:solidFill>
                <a:prstClr val="black"/>
              </a:solidFill>
              <a:latin typeface="Century Gothic" panose="020B0502020202020204" pitchFamily="34" charset="0"/>
            </a:endParaRP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identify main topic and retell key details along with using illustrations to describe key ideas.</a:t>
            </a: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learning about 3D shapes and their attributes.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Social Studies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learning about economics.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writing our informational pieces.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36804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March 19</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23</a:t>
            </a:r>
            <a:r>
              <a:rPr lang="en-US" sz="2400" baseline="30000" dirty="0" smtClean="0">
                <a:solidFill>
                  <a:prstClr val="black"/>
                </a:solidFill>
                <a:latin typeface="HelloEtchASketch" panose="02000603000000000000" pitchFamily="2" charset="0"/>
                <a:ea typeface="HelloEtchASketch" panose="02000603000000000000" pitchFamily="2" charset="0"/>
              </a:rPr>
              <a:t>rd</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49695"/>
            <a:ext cx="3175212" cy="2277547"/>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March</a:t>
            </a:r>
            <a:r>
              <a:rPr lang="en-US" sz="1400" b="1" dirty="0" smtClean="0">
                <a:solidFill>
                  <a:prstClr val="black"/>
                </a:solidFill>
                <a:latin typeface="Century Gothic" panose="020B0502020202020204" pitchFamily="34" charset="0"/>
                <a:ea typeface="HelloDaisy" panose="02000603000000000000" pitchFamily="2" charset="0"/>
              </a:rPr>
              <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23 Snack Cart</a:t>
            </a:r>
          </a:p>
          <a:p>
            <a:pPr lvl="0" algn="ctr"/>
            <a:r>
              <a:rPr lang="en-US" sz="1400" b="1" dirty="0" smtClean="0">
                <a:solidFill>
                  <a:prstClr val="black"/>
                </a:solidFill>
                <a:latin typeface="Century Gothic" panose="020B0502020202020204" pitchFamily="34" charset="0"/>
                <a:ea typeface="HelloDaisy" panose="02000603000000000000" pitchFamily="2" charset="0"/>
              </a:rPr>
              <a:t>20 Literacy Night 5:30-7:30</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29</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Storybook night </a:t>
            </a:r>
            <a:r>
              <a:rPr lang="en-US" sz="1400" b="1" dirty="0" smtClean="0">
                <a:solidFill>
                  <a:prstClr val="black"/>
                </a:solidFill>
                <a:latin typeface="Century Gothic" panose="020B0502020202020204" pitchFamily="34" charset="0"/>
                <a:ea typeface="HelloDaisy" panose="02000603000000000000" pitchFamily="2" charset="0"/>
              </a:rPr>
              <a:t>7pm</a:t>
            </a:r>
          </a:p>
          <a:p>
            <a:pPr lvl="0" algn="ctr"/>
            <a:r>
              <a:rPr lang="en-US" sz="1400" b="1" dirty="0" smtClean="0">
                <a:solidFill>
                  <a:prstClr val="black"/>
                </a:solidFill>
                <a:latin typeface="Century Gothic" panose="020B0502020202020204" pitchFamily="34" charset="0"/>
                <a:ea typeface="HelloDaisy" panose="02000603000000000000" pitchFamily="2" charset="0"/>
              </a:rPr>
              <a:t>30 Snack Cart</a:t>
            </a:r>
          </a:p>
          <a:p>
            <a:pPr lvl="0" algn="ctr"/>
            <a:r>
              <a:rPr lang="en-US" sz="2400" dirty="0">
                <a:solidFill>
                  <a:prstClr val="black"/>
                </a:solidFill>
                <a:latin typeface="HelloDaisy" panose="02000603000000000000" pitchFamily="2" charset="0"/>
                <a:ea typeface="HelloDaisy" panose="02000603000000000000" pitchFamily="2" charset="0"/>
              </a:rPr>
              <a:t>April </a:t>
            </a:r>
            <a:endParaRPr lang="en-US" sz="2400" dirty="0" smtClean="0">
              <a:solidFill>
                <a:prstClr val="black"/>
              </a:solidFill>
              <a:latin typeface="HelloDaisy" panose="02000603000000000000" pitchFamily="2"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2-6 Spring Break</a:t>
            </a:r>
          </a:p>
          <a:p>
            <a:pPr lvl="0" algn="ctr"/>
            <a:r>
              <a:rPr lang="en-US" sz="1400" b="1" dirty="0">
                <a:solidFill>
                  <a:prstClr val="black"/>
                </a:solidFill>
                <a:latin typeface="Century Gothic" panose="020B0502020202020204" pitchFamily="34" charset="0"/>
                <a:ea typeface="HelloDaisy" panose="02000603000000000000" pitchFamily="2" charset="0"/>
              </a:rPr>
              <a:t>9 No School (Teacher </a:t>
            </a:r>
            <a:r>
              <a:rPr lang="en-US" sz="1400" b="1" dirty="0" smtClean="0">
                <a:solidFill>
                  <a:prstClr val="black"/>
                </a:solidFill>
                <a:latin typeface="Century Gothic" panose="020B0502020202020204" pitchFamily="34" charset="0"/>
                <a:ea typeface="HelloDaisy" panose="02000603000000000000" pitchFamily="2" charset="0"/>
              </a:rPr>
              <a:t>Plan </a:t>
            </a:r>
            <a:r>
              <a:rPr lang="en-US" sz="1400" b="1" dirty="0">
                <a:solidFill>
                  <a:prstClr val="black"/>
                </a:solidFill>
                <a:latin typeface="Century Gothic" panose="020B0502020202020204" pitchFamily="34" charset="0"/>
                <a:ea typeface="HelloDaisy" panose="02000603000000000000" pitchFamily="2" charset="0"/>
              </a:rPr>
              <a:t>Day)</a:t>
            </a:r>
          </a:p>
        </p:txBody>
      </p:sp>
      <p:sp>
        <p:nvSpPr>
          <p:cNvPr id="4" name="TextBox 3"/>
          <p:cNvSpPr txBox="1"/>
          <p:nvPr/>
        </p:nvSpPr>
        <p:spPr>
          <a:xfrm>
            <a:off x="3614857" y="3756065"/>
            <a:ext cx="3484591" cy="1815882"/>
          </a:xfrm>
          <a:prstGeom prst="rect">
            <a:avLst/>
          </a:prstGeom>
          <a:noFill/>
        </p:spPr>
        <p:txBody>
          <a:bodyPr wrap="square" rtlCol="0">
            <a:spAutoFit/>
          </a:bodyPr>
          <a:lstStyle/>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Remember </a:t>
            </a:r>
            <a:r>
              <a:rPr lang="en-US" sz="1600" dirty="0">
                <a:solidFill>
                  <a:prstClr val="black"/>
                </a:solidFill>
                <a:latin typeface="Century Gothic" panose="020B0502020202020204" pitchFamily="34" charset="0"/>
              </a:rPr>
              <a:t>if your child signed up to be at Storybook night on the 29th they need to arrive at </a:t>
            </a:r>
            <a:r>
              <a:rPr lang="en-US" sz="1600" dirty="0" smtClean="0">
                <a:solidFill>
                  <a:prstClr val="black"/>
                </a:solidFill>
                <a:latin typeface="Century Gothic" panose="020B0502020202020204" pitchFamily="34" charset="0"/>
              </a:rPr>
              <a:t>6:30.  </a:t>
            </a:r>
            <a:r>
              <a:rPr lang="en-US" sz="1600" dirty="0">
                <a:solidFill>
                  <a:prstClr val="black"/>
                </a:solidFill>
                <a:latin typeface="Century Gothic" panose="020B0502020202020204" pitchFamily="34" charset="0"/>
              </a:rPr>
              <a:t>T</a:t>
            </a:r>
            <a:r>
              <a:rPr lang="en-US" sz="1600" dirty="0" smtClean="0">
                <a:solidFill>
                  <a:prstClr val="black"/>
                </a:solidFill>
                <a:latin typeface="Century Gothic" panose="020B0502020202020204" pitchFamily="34" charset="0"/>
              </a:rPr>
              <a:t>he </a:t>
            </a:r>
            <a:r>
              <a:rPr lang="en-US" sz="1600" dirty="0">
                <a:solidFill>
                  <a:prstClr val="black"/>
                </a:solidFill>
                <a:latin typeface="Century Gothic" panose="020B0502020202020204" pitchFamily="34" charset="0"/>
              </a:rPr>
              <a:t>show will start at 7</a:t>
            </a:r>
            <a:r>
              <a:rPr lang="en-US" sz="1600" dirty="0" smtClean="0">
                <a:solidFill>
                  <a:prstClr val="black"/>
                </a:solidFill>
                <a:latin typeface="Century Gothic" panose="020B0502020202020204" pitchFamily="34" charset="0"/>
              </a:rPr>
              <a:t>.</a:t>
            </a:r>
          </a:p>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Tennis shoes must be worn for your child to participate in P.E.</a:t>
            </a:r>
          </a:p>
          <a:p>
            <a:pPr marL="285750" lvl="0" indent="-285750" algn="ctr">
              <a:buFont typeface="Arial" panose="020B0604020202020204" pitchFamily="34" charset="0"/>
              <a:buChar char="•"/>
            </a:pPr>
            <a:endParaRPr lang="en-US" sz="1600" dirty="0">
              <a:solidFill>
                <a:prstClr val="black"/>
              </a:solidFill>
              <a:latin typeface="Century Gothic" panose="020B0502020202020204" pitchFamily="34" charset="0"/>
            </a:endParaRP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describe </a:t>
            </a:r>
            <a:r>
              <a:rPr lang="en-US" sz="1600" dirty="0">
                <a:solidFill>
                  <a:prstClr val="black"/>
                </a:solidFill>
                <a:latin typeface="Century Gothic" panose="020B0502020202020204" pitchFamily="34" charset="0"/>
              </a:rPr>
              <a:t>the connection between two individuals, events, ideas, or pieces of information in a text. .</a:t>
            </a:r>
            <a:endParaRPr lang="en-US" sz="1600" dirty="0" smtClean="0">
              <a:solidFill>
                <a:prstClr val="black"/>
              </a:solidFill>
              <a:latin typeface="Century Gothic" panose="020B0502020202020204" pitchFamily="34" charset="0"/>
            </a:endParaRP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learning about 2D &amp; 3D shapes and their attributes.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Social Studies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learning about economics.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writing our informational pieces.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0407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March 26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30</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49695"/>
            <a:ext cx="3175212" cy="2492990"/>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March</a:t>
            </a:r>
            <a:r>
              <a:rPr lang="en-US" sz="1400" b="1" dirty="0">
                <a:solidFill>
                  <a:prstClr val="black"/>
                </a:solidFill>
                <a:latin typeface="Century Gothic" panose="020B0502020202020204" pitchFamily="34" charset="0"/>
                <a:ea typeface="HelloDaisy" panose="02000603000000000000" pitchFamily="2" charset="0"/>
              </a:rPr>
              <a:t/>
            </a:r>
            <a:br>
              <a:rPr lang="en-US" sz="1400" b="1" dirty="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29</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Storybook night </a:t>
            </a:r>
            <a:r>
              <a:rPr lang="en-US" sz="1400" b="1" dirty="0" smtClean="0">
                <a:solidFill>
                  <a:prstClr val="black"/>
                </a:solidFill>
                <a:latin typeface="Century Gothic" panose="020B0502020202020204" pitchFamily="34" charset="0"/>
                <a:ea typeface="HelloDaisy" panose="02000603000000000000" pitchFamily="2" charset="0"/>
              </a:rPr>
              <a:t>7pm</a:t>
            </a:r>
          </a:p>
          <a:p>
            <a:pPr lvl="0" algn="ctr"/>
            <a:r>
              <a:rPr lang="en-US" sz="1400" b="1" dirty="0" smtClean="0">
                <a:solidFill>
                  <a:prstClr val="black"/>
                </a:solidFill>
                <a:latin typeface="Century Gothic" panose="020B0502020202020204" pitchFamily="34" charset="0"/>
                <a:ea typeface="HelloDaisy" panose="02000603000000000000" pitchFamily="2" charset="0"/>
              </a:rPr>
              <a:t>30 Snack Cart</a:t>
            </a:r>
            <a:br>
              <a:rPr lang="en-US" sz="1400" b="1" dirty="0" smtClean="0">
                <a:solidFill>
                  <a:prstClr val="black"/>
                </a:solidFill>
                <a:latin typeface="Century Gothic" panose="020B0502020202020204" pitchFamily="34" charset="0"/>
                <a:ea typeface="HelloDaisy" panose="02000603000000000000" pitchFamily="2" charset="0"/>
              </a:rPr>
            </a:br>
            <a:endParaRPr lang="en-US" sz="1400" b="1" dirty="0" smtClean="0">
              <a:solidFill>
                <a:prstClr val="black"/>
              </a:solidFill>
              <a:latin typeface="Century Gothic" panose="020B0502020202020204" pitchFamily="34" charset="0"/>
              <a:ea typeface="HelloDaisy" panose="02000603000000000000" pitchFamily="2" charset="0"/>
            </a:endParaRPr>
          </a:p>
          <a:p>
            <a:pPr lvl="0" algn="ctr"/>
            <a:r>
              <a:rPr lang="en-US" sz="2400" dirty="0">
                <a:solidFill>
                  <a:prstClr val="black"/>
                </a:solidFill>
                <a:latin typeface="HelloDaisy" panose="02000603000000000000" pitchFamily="2" charset="0"/>
                <a:ea typeface="HelloDaisy" panose="02000603000000000000" pitchFamily="2" charset="0"/>
              </a:rPr>
              <a:t>April </a:t>
            </a:r>
            <a:endParaRPr lang="en-US" sz="2400" dirty="0" smtClean="0">
              <a:solidFill>
                <a:prstClr val="black"/>
              </a:solidFill>
              <a:latin typeface="HelloDaisy" panose="02000603000000000000" pitchFamily="2"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2-6 Spring Break</a:t>
            </a:r>
          </a:p>
          <a:p>
            <a:pPr lvl="0" algn="ctr"/>
            <a:r>
              <a:rPr lang="en-US" sz="1400" b="1" dirty="0">
                <a:solidFill>
                  <a:prstClr val="black"/>
                </a:solidFill>
                <a:latin typeface="Century Gothic" panose="020B0502020202020204" pitchFamily="34" charset="0"/>
                <a:ea typeface="HelloDaisy" panose="02000603000000000000" pitchFamily="2" charset="0"/>
              </a:rPr>
              <a:t>9 No School (Teacher </a:t>
            </a:r>
            <a:r>
              <a:rPr lang="en-US" sz="1400" b="1" dirty="0" smtClean="0">
                <a:solidFill>
                  <a:prstClr val="black"/>
                </a:solidFill>
                <a:latin typeface="Century Gothic" panose="020B0502020202020204" pitchFamily="34" charset="0"/>
                <a:ea typeface="HelloDaisy" panose="02000603000000000000" pitchFamily="2" charset="0"/>
              </a:rPr>
              <a:t>Plan </a:t>
            </a:r>
            <a:r>
              <a:rPr lang="en-US" sz="1400" b="1" dirty="0">
                <a:solidFill>
                  <a:prstClr val="black"/>
                </a:solidFill>
                <a:latin typeface="Century Gothic" panose="020B0502020202020204" pitchFamily="34" charset="0"/>
                <a:ea typeface="HelloDaisy" panose="02000603000000000000" pitchFamily="2" charset="0"/>
              </a:rPr>
              <a:t>Day</a:t>
            </a:r>
            <a:r>
              <a:rPr lang="en-US" sz="1400" b="1" dirty="0" smtClean="0">
                <a:solidFill>
                  <a:prstClr val="black"/>
                </a:solidFill>
                <a:latin typeface="Century Gothic" panose="020B0502020202020204" pitchFamily="34" charset="0"/>
                <a:ea typeface="HelloDaisy" panose="02000603000000000000" pitchFamily="2" charset="0"/>
              </a:rPr>
              <a:t>)</a:t>
            </a:r>
          </a:p>
          <a:p>
            <a:pPr lvl="0" algn="ctr"/>
            <a:r>
              <a:rPr lang="en-US" sz="1400" b="1" dirty="0" smtClean="0">
                <a:solidFill>
                  <a:prstClr val="black"/>
                </a:solidFill>
                <a:latin typeface="Century Gothic" panose="020B0502020202020204" pitchFamily="34" charset="0"/>
                <a:ea typeface="HelloDaisy" panose="02000603000000000000" pitchFamily="2" charset="0"/>
              </a:rPr>
              <a:t>13 Snack Cart</a:t>
            </a:r>
          </a:p>
          <a:p>
            <a:pPr lvl="0" algn="ctr"/>
            <a:r>
              <a:rPr lang="en-US" sz="1400" b="1" dirty="0" smtClean="0">
                <a:solidFill>
                  <a:prstClr val="black"/>
                </a:solidFill>
                <a:latin typeface="Century Gothic" panose="020B0502020202020204" pitchFamily="34" charset="0"/>
                <a:ea typeface="HelloDaisy" panose="02000603000000000000" pitchFamily="2" charset="0"/>
              </a:rPr>
              <a:t>27 Snack Cart</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756065"/>
            <a:ext cx="3484591" cy="2062103"/>
          </a:xfrm>
          <a:prstGeom prst="rect">
            <a:avLst/>
          </a:prstGeom>
          <a:noFill/>
        </p:spPr>
        <p:txBody>
          <a:bodyPr wrap="square" rtlCol="0">
            <a:spAutoFit/>
          </a:bodyPr>
          <a:lstStyle/>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Remember </a:t>
            </a:r>
            <a:r>
              <a:rPr lang="en-US" sz="1600" dirty="0">
                <a:solidFill>
                  <a:prstClr val="black"/>
                </a:solidFill>
                <a:latin typeface="Century Gothic" panose="020B0502020202020204" pitchFamily="34" charset="0"/>
              </a:rPr>
              <a:t>if your child signed up to be at Storybook night on the 29th they need to arrive at </a:t>
            </a:r>
            <a:r>
              <a:rPr lang="en-US" sz="1600" dirty="0" smtClean="0">
                <a:solidFill>
                  <a:prstClr val="black"/>
                </a:solidFill>
                <a:latin typeface="Century Gothic" panose="020B0502020202020204" pitchFamily="34" charset="0"/>
              </a:rPr>
              <a:t>6:30.  </a:t>
            </a:r>
            <a:r>
              <a:rPr lang="en-US" sz="1600" dirty="0">
                <a:solidFill>
                  <a:prstClr val="black"/>
                </a:solidFill>
                <a:latin typeface="Century Gothic" panose="020B0502020202020204" pitchFamily="34" charset="0"/>
              </a:rPr>
              <a:t>T</a:t>
            </a:r>
            <a:r>
              <a:rPr lang="en-US" sz="1600" dirty="0" smtClean="0">
                <a:solidFill>
                  <a:prstClr val="black"/>
                </a:solidFill>
                <a:latin typeface="Century Gothic" panose="020B0502020202020204" pitchFamily="34" charset="0"/>
              </a:rPr>
              <a:t>he </a:t>
            </a:r>
            <a:r>
              <a:rPr lang="en-US" sz="1600" dirty="0">
                <a:solidFill>
                  <a:prstClr val="black"/>
                </a:solidFill>
                <a:latin typeface="Century Gothic" panose="020B0502020202020204" pitchFamily="34" charset="0"/>
              </a:rPr>
              <a:t>show will start at 7</a:t>
            </a:r>
            <a:r>
              <a:rPr lang="en-US" sz="1600" dirty="0" smtClean="0">
                <a:solidFill>
                  <a:prstClr val="black"/>
                </a:solidFill>
                <a:latin typeface="Century Gothic" panose="020B0502020202020204" pitchFamily="34" charset="0"/>
              </a:rPr>
              <a:t>.</a:t>
            </a:r>
          </a:p>
          <a:p>
            <a:pPr lvl="0" algn="ctr"/>
            <a:endParaRPr lang="en-US" sz="1600" dirty="0" smtClean="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Tennis shoes must be worn for your child to participate in P.E.</a:t>
            </a:r>
          </a:p>
          <a:p>
            <a:pPr marL="285750" lvl="0" indent="-285750" algn="ctr">
              <a:buFont typeface="Arial" panose="020B0604020202020204" pitchFamily="34" charset="0"/>
              <a:buChar char="•"/>
            </a:pPr>
            <a:endParaRPr lang="en-US" sz="1600" dirty="0">
              <a:solidFill>
                <a:prstClr val="black"/>
              </a:solidFill>
              <a:latin typeface="Century Gothic" panose="020B0502020202020204" pitchFamily="34" charset="0"/>
            </a:endParaRPr>
          </a:p>
        </p:txBody>
      </p:sp>
      <p:sp>
        <p:nvSpPr>
          <p:cNvPr id="5" name="TextBox 4"/>
          <p:cNvSpPr txBox="1"/>
          <p:nvPr/>
        </p:nvSpPr>
        <p:spPr>
          <a:xfrm>
            <a:off x="211681"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describe </a:t>
            </a:r>
            <a:r>
              <a:rPr lang="en-US" sz="1600" dirty="0">
                <a:solidFill>
                  <a:prstClr val="black"/>
                </a:solidFill>
                <a:latin typeface="Century Gothic" panose="020B0502020202020204" pitchFamily="34" charset="0"/>
              </a:rPr>
              <a:t>the connection between two individuals, events, ideas, or pieces of information in a text. .</a:t>
            </a:r>
            <a:endParaRPr lang="en-US" sz="1600" dirty="0" smtClean="0">
              <a:solidFill>
                <a:prstClr val="black"/>
              </a:solidFill>
              <a:latin typeface="Century Gothic" panose="020B0502020202020204" pitchFamily="34" charset="0"/>
            </a:endParaRP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a:t>
            </a:r>
            <a:r>
              <a:rPr lang="en-US" sz="1600" dirty="0" smtClean="0">
                <a:solidFill>
                  <a:prstClr val="black"/>
                </a:solidFill>
                <a:latin typeface="Century Gothic" panose="020B0502020202020204" pitchFamily="34" charset="0"/>
              </a:rPr>
              <a:t>e </a:t>
            </a:r>
            <a:r>
              <a:rPr lang="en-US" sz="1600" dirty="0">
                <a:solidFill>
                  <a:prstClr val="black"/>
                </a:solidFill>
                <a:latin typeface="Century Gothic" panose="020B0502020202020204" pitchFamily="34" charset="0"/>
              </a:rPr>
              <a:t>will </a:t>
            </a:r>
            <a:r>
              <a:rPr lang="en-US" sz="1600" dirty="0" smtClean="0">
                <a:solidFill>
                  <a:prstClr val="black"/>
                </a:solidFill>
                <a:latin typeface="Century Gothic" panose="020B0502020202020204" pitchFamily="34" charset="0"/>
              </a:rPr>
              <a:t>be working on review.</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Social Studies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learning about economics.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writing our informational pieces.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42375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April 10</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a:solidFill>
                  <a:prstClr val="black"/>
                </a:solidFill>
                <a:latin typeface="HelloEtchASketch" panose="02000603000000000000" pitchFamily="2" charset="0"/>
                <a:ea typeface="HelloEtchASketch" panose="02000603000000000000" pitchFamily="2" charset="0"/>
              </a:rPr>
              <a:t>– </a:t>
            </a:r>
            <a:r>
              <a:rPr lang="en-US" sz="2400" dirty="0" smtClean="0">
                <a:solidFill>
                  <a:prstClr val="black"/>
                </a:solidFill>
                <a:latin typeface="HelloEtchASketch" panose="02000603000000000000" pitchFamily="2" charset="0"/>
                <a:ea typeface="HelloEtchASketch" panose="02000603000000000000" pitchFamily="2" charset="0"/>
              </a:rPr>
              <a:t>13</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826639"/>
            <a:ext cx="3175212" cy="1323439"/>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April </a:t>
            </a:r>
          </a:p>
          <a:p>
            <a:pPr lvl="0" algn="ctr"/>
            <a:r>
              <a:rPr lang="en-US" sz="1400" b="1" dirty="0">
                <a:solidFill>
                  <a:prstClr val="black"/>
                </a:solidFill>
                <a:latin typeface="Century Gothic" panose="020B0502020202020204" pitchFamily="34" charset="0"/>
                <a:ea typeface="HelloDaisy" panose="02000603000000000000" pitchFamily="2" charset="0"/>
              </a:rPr>
              <a:t>2-6 Spring Break</a:t>
            </a:r>
          </a:p>
          <a:p>
            <a:pPr lvl="0" algn="ctr"/>
            <a:r>
              <a:rPr lang="en-US" sz="1400" b="1" dirty="0">
                <a:solidFill>
                  <a:prstClr val="black"/>
                </a:solidFill>
                <a:latin typeface="Century Gothic" panose="020B0502020202020204" pitchFamily="34" charset="0"/>
                <a:ea typeface="HelloDaisy" panose="02000603000000000000" pitchFamily="2" charset="0"/>
              </a:rPr>
              <a:t>9 No School (Teacher Plan Day)</a:t>
            </a:r>
          </a:p>
          <a:p>
            <a:pPr lvl="0" algn="ctr"/>
            <a:r>
              <a:rPr lang="en-US" sz="1400" b="1" dirty="0">
                <a:solidFill>
                  <a:prstClr val="black"/>
                </a:solidFill>
                <a:latin typeface="Century Gothic" panose="020B0502020202020204" pitchFamily="34" charset="0"/>
                <a:ea typeface="HelloDaisy" panose="02000603000000000000" pitchFamily="2" charset="0"/>
              </a:rPr>
              <a:t>13 Snack Cart</a:t>
            </a:r>
          </a:p>
          <a:p>
            <a:pPr lvl="0" algn="ctr"/>
            <a:r>
              <a:rPr lang="en-US" sz="1400" b="1" dirty="0">
                <a:solidFill>
                  <a:prstClr val="black"/>
                </a:solidFill>
                <a:latin typeface="Century Gothic" panose="020B0502020202020204" pitchFamily="34" charset="0"/>
                <a:ea typeface="HelloDaisy" panose="02000603000000000000" pitchFamily="2" charset="0"/>
              </a:rPr>
              <a:t>27 Snack Cart</a:t>
            </a:r>
          </a:p>
        </p:txBody>
      </p:sp>
      <p:sp>
        <p:nvSpPr>
          <p:cNvPr id="4" name="TextBox 3"/>
          <p:cNvSpPr txBox="1"/>
          <p:nvPr/>
        </p:nvSpPr>
        <p:spPr>
          <a:xfrm>
            <a:off x="3614857" y="3887480"/>
            <a:ext cx="3484591" cy="2031325"/>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We are going to begin a Pete the Cat Shoe tying “club” for our first graders.  The students who can tie their shoes will get their name on the wall next to Pete the Cat in the first grade hallway.  They will also get a tag for their backpack.  They will have the opportunity to show their shoe tying skills once a month.</a:t>
            </a:r>
            <a:endParaRPr lang="en-US" sz="1400" dirty="0">
              <a:solidFill>
                <a:prstClr val="black"/>
              </a:solidFill>
              <a:latin typeface="Century Gothic" panose="020B0502020202020204" pitchFamily="34" charset="0"/>
            </a:endParaRP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a:t>
            </a:r>
            <a:r>
              <a:rPr lang="en-US" sz="1600" dirty="0">
                <a:solidFill>
                  <a:prstClr val="black"/>
                </a:solidFill>
                <a:latin typeface="Century Gothic" panose="020B0502020202020204" pitchFamily="34" charset="0"/>
              </a:rPr>
              <a:t>ask and answer questions to determine the</a:t>
            </a:r>
          </a:p>
          <a:p>
            <a:pPr lvl="0" algn="ctr"/>
            <a:r>
              <a:rPr lang="en-US" sz="1600" dirty="0">
                <a:solidFill>
                  <a:prstClr val="black"/>
                </a:solidFill>
                <a:latin typeface="Century Gothic" panose="020B0502020202020204" pitchFamily="34" charset="0"/>
              </a:rPr>
              <a:t>meaning of a </a:t>
            </a:r>
            <a:r>
              <a:rPr lang="en-US" sz="1600" dirty="0" smtClean="0">
                <a:solidFill>
                  <a:prstClr val="black"/>
                </a:solidFill>
                <a:latin typeface="Century Gothic" panose="020B0502020202020204" pitchFamily="34" charset="0"/>
              </a:rPr>
              <a:t>Unknown word </a:t>
            </a:r>
            <a:r>
              <a:rPr lang="en-US" sz="1600" dirty="0">
                <a:solidFill>
                  <a:prstClr val="black"/>
                </a:solidFill>
                <a:latin typeface="Century Gothic" panose="020B0502020202020204" pitchFamily="34" charset="0"/>
              </a:rPr>
              <a:t>in a text</a:t>
            </a:r>
            <a:r>
              <a:rPr lang="en-US" sz="1600" dirty="0" smtClean="0">
                <a:solidFill>
                  <a:prstClr val="black"/>
                </a:solidFill>
                <a:latin typeface="Century Gothic" panose="020B0502020202020204" pitchFamily="34" charset="0"/>
              </a:rPr>
              <a:t>.</a:t>
            </a: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counting on and adding within 100.</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learning about historical perspective.</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finish </a:t>
            </a:r>
            <a:r>
              <a:rPr lang="en-US" sz="1600" dirty="0">
                <a:solidFill>
                  <a:prstClr val="black"/>
                </a:solidFill>
                <a:latin typeface="Century Gothic" panose="020B0502020202020204" pitchFamily="34" charset="0"/>
              </a:rPr>
              <a:t>writing our informational pieces.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April 16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a:solidFill>
                  <a:prstClr val="black"/>
                </a:solidFill>
                <a:latin typeface="HelloEtchASketch" panose="02000603000000000000" pitchFamily="2" charset="0"/>
                <a:ea typeface="HelloEtchASketch" panose="02000603000000000000" pitchFamily="2" charset="0"/>
              </a:rPr>
              <a:t>– </a:t>
            </a:r>
            <a:r>
              <a:rPr lang="en-US" sz="2400" dirty="0" smtClean="0">
                <a:solidFill>
                  <a:prstClr val="black"/>
                </a:solidFill>
                <a:latin typeface="HelloEtchASketch" panose="02000603000000000000" pitchFamily="2" charset="0"/>
                <a:ea typeface="HelloEtchASketch" panose="02000603000000000000" pitchFamily="2" charset="0"/>
              </a:rPr>
              <a:t>20</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45551" y="3887480"/>
            <a:ext cx="3175212" cy="1908215"/>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April </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13 </a:t>
            </a:r>
            <a:r>
              <a:rPr lang="en-US" sz="1400" b="1" dirty="0" smtClean="0">
                <a:solidFill>
                  <a:prstClr val="black"/>
                </a:solidFill>
                <a:latin typeface="Century Gothic" panose="020B0502020202020204" pitchFamily="34" charset="0"/>
                <a:ea typeface="HelloDaisy" panose="02000603000000000000" pitchFamily="2" charset="0"/>
              </a:rPr>
              <a:t>No School</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27 Snack </a:t>
            </a:r>
            <a:r>
              <a:rPr lang="en-US" sz="1400" b="1" dirty="0" smtClean="0">
                <a:solidFill>
                  <a:prstClr val="black"/>
                </a:solidFill>
                <a:latin typeface="Century Gothic" panose="020B0502020202020204" pitchFamily="34" charset="0"/>
                <a:ea typeface="HelloDaisy" panose="02000603000000000000" pitchFamily="2" charset="0"/>
              </a:rPr>
              <a:t>Cart</a:t>
            </a:r>
          </a:p>
          <a:p>
            <a:pPr lvl="0" algn="ct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2400" dirty="0" smtClean="0">
                <a:solidFill>
                  <a:prstClr val="black"/>
                </a:solidFill>
                <a:latin typeface="HelloDaisy" panose="02000603000000000000" pitchFamily="2" charset="0"/>
                <a:ea typeface="HelloDaisy" panose="02000603000000000000" pitchFamily="2" charset="0"/>
              </a:rPr>
              <a:t>May</a:t>
            </a:r>
          </a:p>
          <a:p>
            <a:pPr algn="ctr"/>
            <a:r>
              <a:rPr lang="en-US" sz="1400" b="1" dirty="0">
                <a:solidFill>
                  <a:prstClr val="black"/>
                </a:solidFill>
                <a:latin typeface="Century Gothic" panose="020B0502020202020204" pitchFamily="34" charset="0"/>
                <a:ea typeface="HelloDaisy" panose="02000603000000000000" pitchFamily="2" charset="0"/>
              </a:rPr>
              <a:t>4 No school</a:t>
            </a:r>
          </a:p>
          <a:p>
            <a:pPr lvl="0" algn="ct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887480"/>
            <a:ext cx="3484591" cy="2246769"/>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Keep practicing tying shoes at home.</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Even though we do not have assigned homework please continue to work on reading with your child at home.</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Attendance is very important to your child's academic growth.  Please make sure your child is here unless they are sick.</a:t>
            </a:r>
            <a:endParaRPr lang="en-US" sz="1400" dirty="0">
              <a:solidFill>
                <a:prstClr val="black"/>
              </a:solidFill>
              <a:latin typeface="Century Gothic" panose="020B0502020202020204" pitchFamily="34" charset="0"/>
            </a:endParaRP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explaining major differences between books that tell stories and books that give information.</a:t>
            </a: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Math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counting on and adding within 100.</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learning about historical perspective in the United States.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to finish </a:t>
            </a:r>
            <a:r>
              <a:rPr lang="en-US" sz="1600" dirty="0">
                <a:solidFill>
                  <a:prstClr val="black"/>
                </a:solidFill>
                <a:latin typeface="Century Gothic" panose="020B0502020202020204" pitchFamily="34" charset="0"/>
              </a:rPr>
              <a:t>writing our informational pieces.</a:t>
            </a:r>
          </a:p>
        </p:txBody>
      </p:sp>
    </p:spTree>
    <p:extLst>
      <p:ext uri="{BB962C8B-B14F-4D97-AF65-F5344CB8AC3E}">
        <p14:creationId xmlns:p14="http://schemas.microsoft.com/office/powerpoint/2010/main" val="1182604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April 23</a:t>
            </a:r>
            <a:r>
              <a:rPr lang="en-US" sz="2400" baseline="30000" dirty="0" smtClean="0">
                <a:solidFill>
                  <a:prstClr val="black"/>
                </a:solidFill>
                <a:latin typeface="HelloEtchASketch" panose="02000603000000000000" pitchFamily="2" charset="0"/>
                <a:ea typeface="HelloEtchASketch" panose="02000603000000000000" pitchFamily="2" charset="0"/>
              </a:rPr>
              <a:t>rd</a:t>
            </a:r>
            <a:r>
              <a:rPr lang="en-US" sz="2400" dirty="0" smtClean="0">
                <a:solidFill>
                  <a:prstClr val="black"/>
                </a:solidFill>
                <a:latin typeface="HelloEtchASketch" panose="02000603000000000000" pitchFamily="2" charset="0"/>
                <a:ea typeface="HelloEtchASketch" panose="02000603000000000000" pitchFamily="2" charset="0"/>
              </a:rPr>
              <a:t>– 27</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45551" y="3887480"/>
            <a:ext cx="3175212" cy="2339102"/>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April </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27 School Spirit Dress Down</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27 Snack </a:t>
            </a:r>
            <a:r>
              <a:rPr lang="en-US" sz="1400" b="1" dirty="0" smtClean="0">
                <a:solidFill>
                  <a:prstClr val="black"/>
                </a:solidFill>
                <a:latin typeface="Century Gothic" panose="020B0502020202020204" pitchFamily="34" charset="0"/>
                <a:ea typeface="HelloDaisy" panose="02000603000000000000" pitchFamily="2" charset="0"/>
              </a:rPr>
              <a:t>Cart</a:t>
            </a:r>
          </a:p>
          <a:p>
            <a:pPr lvl="0" algn="ct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2400" dirty="0" smtClean="0">
                <a:solidFill>
                  <a:prstClr val="black"/>
                </a:solidFill>
                <a:latin typeface="HelloDaisy" panose="02000603000000000000" pitchFamily="2" charset="0"/>
                <a:ea typeface="HelloDaisy" panose="02000603000000000000" pitchFamily="2" charset="0"/>
              </a:rPr>
              <a:t>May</a:t>
            </a:r>
          </a:p>
          <a:p>
            <a:pPr algn="ctr"/>
            <a:r>
              <a:rPr lang="en-US" sz="1400" b="1" dirty="0">
                <a:solidFill>
                  <a:prstClr val="black"/>
                </a:solidFill>
                <a:latin typeface="Century Gothic" panose="020B0502020202020204" pitchFamily="34" charset="0"/>
                <a:ea typeface="HelloDaisy" panose="02000603000000000000" pitchFamily="2" charset="0"/>
              </a:rPr>
              <a:t>Apr 30-3 Derby Week </a:t>
            </a:r>
            <a:r>
              <a:rPr lang="en-US" sz="1400" b="1" dirty="0" smtClean="0">
                <a:solidFill>
                  <a:prstClr val="black"/>
                </a:solidFill>
                <a:latin typeface="Century Gothic" panose="020B0502020202020204" pitchFamily="34" charset="0"/>
                <a:ea typeface="HelloDaisy" panose="02000603000000000000" pitchFamily="2" charset="0"/>
              </a:rPr>
              <a:t>Activities</a:t>
            </a:r>
          </a:p>
          <a:p>
            <a:pPr algn="ctr"/>
            <a:r>
              <a:rPr lang="en-US" sz="1400" b="1" dirty="0" smtClean="0">
                <a:solidFill>
                  <a:prstClr val="black"/>
                </a:solidFill>
                <a:latin typeface="Century Gothic" panose="020B0502020202020204" pitchFamily="34" charset="0"/>
                <a:ea typeface="HelloDaisy" panose="02000603000000000000" pitchFamily="2" charset="0"/>
              </a:rPr>
              <a:t>3 Art Gala 6-8pm</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1400" b="1" dirty="0" smtClean="0">
                <a:solidFill>
                  <a:prstClr val="black"/>
                </a:solidFill>
                <a:latin typeface="Century Gothic" panose="020B0502020202020204" pitchFamily="34" charset="0"/>
                <a:ea typeface="HelloDaisy" panose="02000603000000000000" pitchFamily="2" charset="0"/>
              </a:rPr>
              <a:t>4 </a:t>
            </a:r>
            <a:r>
              <a:rPr lang="en-US" sz="1400" b="1" dirty="0">
                <a:solidFill>
                  <a:prstClr val="black"/>
                </a:solidFill>
                <a:latin typeface="Century Gothic" panose="020B0502020202020204" pitchFamily="34" charset="0"/>
                <a:ea typeface="HelloDaisy" panose="02000603000000000000" pitchFamily="2" charset="0"/>
              </a:rPr>
              <a:t>No </a:t>
            </a:r>
            <a:r>
              <a:rPr lang="en-US" sz="1400" b="1" dirty="0" smtClean="0">
                <a:solidFill>
                  <a:prstClr val="black"/>
                </a:solidFill>
                <a:latin typeface="Century Gothic" panose="020B0502020202020204" pitchFamily="34" charset="0"/>
                <a:ea typeface="HelloDaisy" panose="02000603000000000000" pitchFamily="2" charset="0"/>
              </a:rPr>
              <a:t>school</a:t>
            </a:r>
          </a:p>
          <a:p>
            <a:pPr lvl="0" algn="ct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887480"/>
            <a:ext cx="3484591" cy="2031325"/>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make sure your child is leaving all toys at home.  They are becoming a distraction during school and we are not responsible for lost, stolen, or traded toys.</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Attendance is very important to your child's academic growth.  Please make sure your child is here unless they are sick.</a:t>
            </a:r>
            <a:endParaRPr lang="en-US" sz="1400" dirty="0">
              <a:solidFill>
                <a:prstClr val="black"/>
              </a:solidFill>
              <a:latin typeface="Century Gothic" panose="020B0502020202020204" pitchFamily="34" charset="0"/>
            </a:endParaRP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explaining major differences between books that tell stories and books that give information.</a:t>
            </a: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Math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counting on and adding within 100.</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learning about historical perspective in the United States.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Writing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 learning about and using articles and demonstratives.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081510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April </a:t>
            </a:r>
            <a:r>
              <a:rPr lang="en-US" sz="2400" dirty="0" smtClean="0">
                <a:solidFill>
                  <a:prstClr val="black"/>
                </a:solidFill>
                <a:latin typeface="HelloEtchASketch" panose="02000603000000000000" pitchFamily="2" charset="0"/>
                <a:ea typeface="HelloEtchASketch" panose="02000603000000000000" pitchFamily="2" charset="0"/>
              </a:rPr>
              <a:t>30</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May 3</a:t>
            </a:r>
            <a:r>
              <a:rPr lang="en-US" sz="2400" baseline="30000" dirty="0" smtClean="0">
                <a:solidFill>
                  <a:prstClr val="black"/>
                </a:solidFill>
                <a:latin typeface="HelloEtchASketch" panose="02000603000000000000" pitchFamily="2" charset="0"/>
                <a:ea typeface="HelloEtchASketch" panose="02000603000000000000" pitchFamily="2" charset="0"/>
              </a:rPr>
              <a:t>rd</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0" y="3830466"/>
            <a:ext cx="3614857" cy="2185214"/>
          </a:xfrm>
          <a:prstGeom prst="rect">
            <a:avLst/>
          </a:prstGeom>
          <a:noFill/>
        </p:spPr>
        <p:txBody>
          <a:bodyPr wrap="square" numCol="2"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May</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u="sng" dirty="0" smtClean="0">
                <a:solidFill>
                  <a:prstClr val="black"/>
                </a:solidFill>
                <a:latin typeface="Century Gothic" panose="020B0502020202020204" pitchFamily="34" charset="0"/>
                <a:ea typeface="HelloDaisy" panose="02000603000000000000" pitchFamily="2" charset="0"/>
              </a:rPr>
              <a:t>2 </a:t>
            </a:r>
            <a:r>
              <a:rPr lang="en-US" sz="1400" b="1" dirty="0" smtClean="0">
                <a:solidFill>
                  <a:prstClr val="black"/>
                </a:solidFill>
                <a:latin typeface="Century Gothic" panose="020B0502020202020204" pitchFamily="34" charset="0"/>
                <a:ea typeface="HelloDaisy" panose="02000603000000000000" pitchFamily="2" charset="0"/>
              </a:rPr>
              <a:t>Field Trip Money Due</a:t>
            </a:r>
            <a:endParaRPr lang="en-US" sz="1400" b="1" u="sng" dirty="0" smtClean="0">
              <a:solidFill>
                <a:prstClr val="black"/>
              </a:solidFill>
              <a:latin typeface="Century Gothic" panose="020B0502020202020204" pitchFamily="34" charset="0"/>
              <a:ea typeface="HelloDaisy" panose="02000603000000000000" pitchFamily="2" charset="0"/>
            </a:endParaRPr>
          </a:p>
          <a:p>
            <a:pPr lvl="0" algn="ctr"/>
            <a:r>
              <a:rPr lang="en-US" sz="1400" b="1" u="sng" dirty="0" smtClean="0">
                <a:solidFill>
                  <a:prstClr val="black"/>
                </a:solidFill>
                <a:latin typeface="Century Gothic" panose="020B0502020202020204" pitchFamily="34" charset="0"/>
                <a:ea typeface="HelloDaisy" panose="02000603000000000000" pitchFamily="2" charset="0"/>
              </a:rPr>
              <a:t>3</a:t>
            </a:r>
            <a:r>
              <a:rPr lang="en-US" sz="1400" b="1" dirty="0" smtClean="0">
                <a:solidFill>
                  <a:prstClr val="black"/>
                </a:solidFill>
                <a:latin typeface="Century Gothic" panose="020B0502020202020204" pitchFamily="34"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Art Gala 6-8pm</a:t>
            </a:r>
          </a:p>
          <a:p>
            <a:pPr lvl="0" algn="ctr"/>
            <a:r>
              <a:rPr lang="en-US" sz="1400" b="1" u="sng" dirty="0">
                <a:solidFill>
                  <a:prstClr val="black"/>
                </a:solidFill>
                <a:latin typeface="Century Gothic" panose="020B0502020202020204" pitchFamily="34" charset="0"/>
                <a:ea typeface="HelloDaisy" panose="02000603000000000000" pitchFamily="2" charset="0"/>
              </a:rPr>
              <a:t>4</a:t>
            </a:r>
            <a:r>
              <a:rPr lang="en-US" sz="1400" b="1" dirty="0">
                <a:solidFill>
                  <a:prstClr val="black"/>
                </a:solidFill>
                <a:latin typeface="Century Gothic" panose="020B0502020202020204" pitchFamily="34" charset="0"/>
                <a:ea typeface="HelloDaisy" panose="02000603000000000000" pitchFamily="2" charset="0"/>
              </a:rPr>
              <a:t> No school</a:t>
            </a:r>
          </a:p>
          <a:p>
            <a:pPr algn="ctr"/>
            <a:r>
              <a:rPr lang="en-US" sz="1400" b="1" u="sng" dirty="0">
                <a:solidFill>
                  <a:prstClr val="black"/>
                </a:solidFill>
                <a:latin typeface="Century Gothic" panose="020B0502020202020204" pitchFamily="34" charset="0"/>
                <a:ea typeface="HelloDaisy" panose="02000603000000000000" pitchFamily="2" charset="0"/>
              </a:rPr>
              <a:t>11</a:t>
            </a:r>
            <a:r>
              <a:rPr lang="en-US" sz="1400" b="1" dirty="0">
                <a:solidFill>
                  <a:prstClr val="black"/>
                </a:solidFill>
                <a:latin typeface="Century Gothic" panose="020B0502020202020204" pitchFamily="34" charset="0"/>
                <a:ea typeface="HelloDaisy" panose="02000603000000000000" pitchFamily="2" charset="0"/>
              </a:rPr>
              <a:t> First grade field </a:t>
            </a:r>
            <a:r>
              <a:rPr lang="en-US" sz="1400" b="1" dirty="0" smtClean="0">
                <a:solidFill>
                  <a:prstClr val="black"/>
                </a:solidFill>
                <a:latin typeface="Century Gothic" panose="020B0502020202020204" pitchFamily="34" charset="0"/>
                <a:ea typeface="HelloDaisy" panose="02000603000000000000" pitchFamily="2" charset="0"/>
              </a:rPr>
              <a:t>trip</a:t>
            </a:r>
          </a:p>
          <a:p>
            <a:pPr algn="ctr"/>
            <a:r>
              <a:rPr lang="en-US" sz="1400" b="1" u="sng" dirty="0" smtClean="0">
                <a:solidFill>
                  <a:prstClr val="black"/>
                </a:solidFill>
                <a:latin typeface="Century Gothic" panose="020B0502020202020204" pitchFamily="34" charset="0"/>
                <a:ea typeface="HelloDaisy" panose="02000603000000000000" pitchFamily="2" charset="0"/>
              </a:rPr>
              <a:t>22</a:t>
            </a:r>
            <a:r>
              <a:rPr lang="en-US" sz="1400" b="1" dirty="0" smtClean="0">
                <a:solidFill>
                  <a:prstClr val="black"/>
                </a:solidFill>
                <a:latin typeface="Century Gothic" panose="020B0502020202020204" pitchFamily="34" charset="0"/>
                <a:ea typeface="HelloDaisy" panose="02000603000000000000" pitchFamily="2" charset="0"/>
              </a:rPr>
              <a:t> No school</a:t>
            </a:r>
          </a:p>
          <a:p>
            <a:pPr algn="ctr"/>
            <a:r>
              <a:rPr lang="en-US" sz="1400" b="1" u="sng" dirty="0" smtClean="0">
                <a:solidFill>
                  <a:prstClr val="black"/>
                </a:solidFill>
                <a:latin typeface="Century Gothic" panose="020B0502020202020204" pitchFamily="34" charset="0"/>
                <a:ea typeface="HelloDaisy" panose="02000603000000000000" pitchFamily="2" charset="0"/>
              </a:rPr>
              <a:t>28</a:t>
            </a:r>
            <a:r>
              <a:rPr lang="en-US" sz="1400" b="1" dirty="0" smtClean="0">
                <a:solidFill>
                  <a:prstClr val="black"/>
                </a:solidFill>
                <a:latin typeface="Century Gothic" panose="020B0502020202020204" pitchFamily="34" charset="0"/>
                <a:ea typeface="HelloDaisy" panose="02000603000000000000" pitchFamily="2" charset="0"/>
              </a:rPr>
              <a:t> No School</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2400" dirty="0" smtClean="0">
                <a:solidFill>
                  <a:prstClr val="black"/>
                </a:solidFill>
                <a:latin typeface="HelloDaisy" panose="02000603000000000000" pitchFamily="2" charset="0"/>
                <a:ea typeface="HelloDaisy" panose="02000603000000000000" pitchFamily="2" charset="0"/>
              </a:rPr>
              <a:t>June</a:t>
            </a:r>
            <a:endParaRPr lang="en-US" sz="2400" dirty="0">
              <a:solidFill>
                <a:prstClr val="black"/>
              </a:solidFill>
              <a:latin typeface="HelloDaisy" panose="02000603000000000000" pitchFamily="2"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1</a:t>
            </a:r>
            <a:r>
              <a:rPr lang="en-US" sz="1400" b="1" baseline="30000" dirty="0" smtClean="0">
                <a:solidFill>
                  <a:prstClr val="black"/>
                </a:solidFill>
                <a:latin typeface="Century Gothic" panose="020B0502020202020204" pitchFamily="34" charset="0"/>
                <a:ea typeface="HelloDaisy" panose="02000603000000000000" pitchFamily="2" charset="0"/>
              </a:rPr>
              <a:t>st</a:t>
            </a:r>
            <a:r>
              <a:rPr lang="en-US" sz="1400" b="1" dirty="0" smtClean="0">
                <a:solidFill>
                  <a:prstClr val="black"/>
                </a:solidFill>
                <a:latin typeface="Century Gothic" panose="020B0502020202020204" pitchFamily="34" charset="0"/>
                <a:ea typeface="HelloDaisy" panose="02000603000000000000" pitchFamily="2" charset="0"/>
              </a:rPr>
              <a:t> grade end of year celebration 1:15-2:15 </a:t>
            </a:r>
          </a:p>
          <a:p>
            <a:pPr algn="ctr"/>
            <a:r>
              <a:rPr lang="en-US" sz="1400" b="1" u="sng" dirty="0" smtClean="0">
                <a:solidFill>
                  <a:prstClr val="black"/>
                </a:solidFill>
                <a:latin typeface="Century Gothic" panose="020B0502020202020204" pitchFamily="34" charset="0"/>
                <a:ea typeface="HelloDaisy" panose="02000603000000000000" pitchFamily="2" charset="0"/>
              </a:rPr>
              <a:t>6</a:t>
            </a:r>
            <a:r>
              <a:rPr lang="en-US" sz="1400" b="1" dirty="0" smtClean="0">
                <a:solidFill>
                  <a:prstClr val="black"/>
                </a:solidFill>
                <a:latin typeface="Century Gothic" panose="020B0502020202020204" pitchFamily="34" charset="0"/>
                <a:ea typeface="HelloDaisy" panose="02000603000000000000" pitchFamily="2" charset="0"/>
              </a:rPr>
              <a:t> Field Day</a:t>
            </a:r>
          </a:p>
          <a:p>
            <a:pPr algn="ctr"/>
            <a:r>
              <a:rPr lang="en-US" sz="1400" b="1" u="sng" dirty="0" smtClean="0">
                <a:solidFill>
                  <a:prstClr val="black"/>
                </a:solidFill>
                <a:latin typeface="Century Gothic" panose="020B0502020202020204" pitchFamily="34" charset="0"/>
                <a:ea typeface="HelloDaisy" panose="02000603000000000000" pitchFamily="2" charset="0"/>
              </a:rPr>
              <a:t>8</a:t>
            </a:r>
            <a:r>
              <a:rPr lang="en-US" sz="1400" b="1" dirty="0" smtClean="0">
                <a:solidFill>
                  <a:prstClr val="black"/>
                </a:solidFill>
                <a:latin typeface="Century Gothic" panose="020B0502020202020204" pitchFamily="34" charset="0"/>
                <a:ea typeface="HelloDaisy" panose="02000603000000000000" pitchFamily="2" charset="0"/>
              </a:rPr>
              <a:t> Last Day of School</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826639"/>
            <a:ext cx="3484591" cy="2031325"/>
          </a:xfrm>
          <a:prstGeom prst="rect">
            <a:avLst/>
          </a:prstGeom>
          <a:noFill/>
        </p:spPr>
        <p:txBody>
          <a:bodyPr wrap="square" rtlCol="0">
            <a:spAutoFit/>
          </a:bodyPr>
          <a:lstStyle/>
          <a:p>
            <a:pPr marL="285750" lvl="0" indent="-285750" algn="ctr">
              <a:buFont typeface="Arial" panose="020B0604020202020204" pitchFamily="34" charset="0"/>
              <a:buChar char="•"/>
            </a:pPr>
            <a:r>
              <a:rPr lang="en-US" dirty="0" smtClean="0"/>
              <a:t>There are a lot of important dates coming up with the end of the year quickly approaching. </a:t>
            </a:r>
          </a:p>
          <a:p>
            <a:pPr marL="285750" lvl="0" indent="-285750" algn="ctr">
              <a:buFont typeface="Arial" panose="020B0604020202020204" pitchFamily="34" charset="0"/>
              <a:buChar char="•"/>
            </a:pPr>
            <a:r>
              <a:rPr lang="en-US" dirty="0" smtClean="0"/>
              <a:t>Continue to read with your child at home as much as you can to help them get ready for 2</a:t>
            </a:r>
            <a:r>
              <a:rPr lang="en-US" baseline="30000" dirty="0" smtClean="0"/>
              <a:t>nd</a:t>
            </a:r>
            <a:r>
              <a:rPr lang="en-US" dirty="0" smtClean="0"/>
              <a:t> grade.</a:t>
            </a:r>
            <a:endParaRPr lang="en-US" dirty="0"/>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identifying the reasons an author gives to support points in a text.</a:t>
            </a:r>
          </a:p>
          <a:p>
            <a:pPr lvl="0" algn="ctr"/>
            <a:endParaRPr lang="en-US" sz="1600" dirty="0">
              <a:solidFill>
                <a:prstClr val="black"/>
              </a:solidFill>
              <a:latin typeface="Century Gothic" panose="020B0502020202020204" pitchFamily="34" charset="0"/>
            </a:endParaRP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subtracting within 20 using story problems.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will be learning </a:t>
            </a:r>
            <a:r>
              <a:rPr lang="en-US" sz="1600" dirty="0" smtClean="0">
                <a:solidFill>
                  <a:prstClr val="black"/>
                </a:solidFill>
                <a:latin typeface="Century Gothic" panose="020B0502020202020204" pitchFamily="34" charset="0"/>
              </a:rPr>
              <a:t>about plants and animals needs.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focusing on vocabulary and figuring out the meaning of “new to us” words.</a:t>
            </a:r>
            <a:endParaRPr lang="en-US" sz="1600"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May 7</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11</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0" y="3830466"/>
            <a:ext cx="3614857" cy="1908215"/>
          </a:xfrm>
          <a:prstGeom prst="rect">
            <a:avLst/>
          </a:prstGeom>
          <a:noFill/>
        </p:spPr>
        <p:txBody>
          <a:bodyPr wrap="square" numCol="2"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May</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No school</a:t>
            </a:r>
          </a:p>
          <a:p>
            <a:pPr algn="ctr"/>
            <a:r>
              <a:rPr lang="en-US" sz="1400" b="1" u="sng" dirty="0">
                <a:solidFill>
                  <a:prstClr val="black"/>
                </a:solidFill>
                <a:latin typeface="Century Gothic" panose="020B0502020202020204" pitchFamily="34" charset="0"/>
                <a:ea typeface="HelloDaisy" panose="02000603000000000000" pitchFamily="2" charset="0"/>
              </a:rPr>
              <a:t>11</a:t>
            </a:r>
            <a:r>
              <a:rPr lang="en-US" sz="1400" b="1" dirty="0">
                <a:solidFill>
                  <a:prstClr val="black"/>
                </a:solidFill>
                <a:latin typeface="Century Gothic" panose="020B0502020202020204" pitchFamily="34" charset="0"/>
                <a:ea typeface="HelloDaisy" panose="02000603000000000000" pitchFamily="2" charset="0"/>
              </a:rPr>
              <a:t> First grade field </a:t>
            </a:r>
            <a:r>
              <a:rPr lang="en-US" sz="1400" b="1" dirty="0" smtClean="0">
                <a:solidFill>
                  <a:prstClr val="black"/>
                </a:solidFill>
                <a:latin typeface="Century Gothic" panose="020B0502020202020204" pitchFamily="34" charset="0"/>
                <a:ea typeface="HelloDaisy" panose="02000603000000000000" pitchFamily="2" charset="0"/>
              </a:rPr>
              <a:t>trip</a:t>
            </a:r>
          </a:p>
          <a:p>
            <a:pPr algn="ctr"/>
            <a:r>
              <a:rPr lang="en-US" sz="1400" b="1" u="sng" dirty="0" smtClean="0">
                <a:solidFill>
                  <a:prstClr val="black"/>
                </a:solidFill>
                <a:latin typeface="Century Gothic" panose="020B0502020202020204" pitchFamily="34" charset="0"/>
                <a:ea typeface="HelloDaisy" panose="02000603000000000000" pitchFamily="2" charset="0"/>
              </a:rPr>
              <a:t>22</a:t>
            </a:r>
            <a:r>
              <a:rPr lang="en-US" sz="1400" b="1" dirty="0" smtClean="0">
                <a:solidFill>
                  <a:prstClr val="black"/>
                </a:solidFill>
                <a:latin typeface="Century Gothic" panose="020B0502020202020204" pitchFamily="34" charset="0"/>
                <a:ea typeface="HelloDaisy" panose="02000603000000000000" pitchFamily="2" charset="0"/>
              </a:rPr>
              <a:t> No school</a:t>
            </a:r>
          </a:p>
          <a:p>
            <a:pPr algn="ctr"/>
            <a:r>
              <a:rPr lang="en-US" sz="1400" b="1" u="sng" dirty="0" smtClean="0">
                <a:solidFill>
                  <a:prstClr val="black"/>
                </a:solidFill>
                <a:latin typeface="Century Gothic" panose="020B0502020202020204" pitchFamily="34" charset="0"/>
                <a:ea typeface="HelloDaisy" panose="02000603000000000000" pitchFamily="2" charset="0"/>
              </a:rPr>
              <a:t>28</a:t>
            </a:r>
            <a:r>
              <a:rPr lang="en-US" sz="1400" b="1" dirty="0" smtClean="0">
                <a:solidFill>
                  <a:prstClr val="black"/>
                </a:solidFill>
                <a:latin typeface="Century Gothic" panose="020B0502020202020204" pitchFamily="34" charset="0"/>
                <a:ea typeface="HelloDaisy" panose="02000603000000000000" pitchFamily="2" charset="0"/>
              </a:rPr>
              <a:t> No School</a:t>
            </a:r>
            <a:endParaRPr lang="en-US" sz="1400" b="1" dirty="0">
              <a:solidFill>
                <a:prstClr val="black"/>
              </a:solidFill>
              <a:latin typeface="Century Gothic" panose="020B0502020202020204" pitchFamily="34" charset="0"/>
              <a:ea typeface="HelloDaisy" panose="02000603000000000000" pitchFamily="2" charset="0"/>
            </a:endParaRPr>
          </a:p>
          <a:p>
            <a:pPr algn="ctr"/>
            <a:endParaRPr lang="en-US" sz="2400" dirty="0" smtClean="0">
              <a:solidFill>
                <a:prstClr val="black"/>
              </a:solidFill>
              <a:latin typeface="HelloDaisy" panose="02000603000000000000" pitchFamily="2" charset="0"/>
              <a:ea typeface="HelloDaisy" panose="02000603000000000000" pitchFamily="2" charset="0"/>
            </a:endParaRPr>
          </a:p>
          <a:p>
            <a:pPr algn="ctr"/>
            <a:r>
              <a:rPr lang="en-US" sz="2400" dirty="0" smtClean="0">
                <a:solidFill>
                  <a:prstClr val="black"/>
                </a:solidFill>
                <a:latin typeface="HelloDaisy" panose="02000603000000000000" pitchFamily="2" charset="0"/>
                <a:ea typeface="HelloDaisy" panose="02000603000000000000" pitchFamily="2" charset="0"/>
              </a:rPr>
              <a:t>June</a:t>
            </a:r>
            <a:endParaRPr lang="en-US" sz="2400" dirty="0">
              <a:solidFill>
                <a:prstClr val="black"/>
              </a:solidFill>
              <a:latin typeface="HelloDaisy" panose="02000603000000000000" pitchFamily="2"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1</a:t>
            </a:r>
            <a:r>
              <a:rPr lang="en-US" sz="1400" b="1" baseline="30000" dirty="0" smtClean="0">
                <a:solidFill>
                  <a:prstClr val="black"/>
                </a:solidFill>
                <a:latin typeface="Century Gothic" panose="020B0502020202020204" pitchFamily="34" charset="0"/>
                <a:ea typeface="HelloDaisy" panose="02000603000000000000" pitchFamily="2" charset="0"/>
              </a:rPr>
              <a:t>st</a:t>
            </a:r>
            <a:r>
              <a:rPr lang="en-US" sz="1400" b="1" dirty="0" smtClean="0">
                <a:solidFill>
                  <a:prstClr val="black"/>
                </a:solidFill>
                <a:latin typeface="Century Gothic" panose="020B0502020202020204" pitchFamily="34" charset="0"/>
                <a:ea typeface="HelloDaisy" panose="02000603000000000000" pitchFamily="2" charset="0"/>
              </a:rPr>
              <a:t> grade end of year celebration 1:15-2:15 </a:t>
            </a:r>
          </a:p>
          <a:p>
            <a:pPr algn="ctr"/>
            <a:r>
              <a:rPr lang="en-US" sz="1400" b="1" u="sng" dirty="0" smtClean="0">
                <a:solidFill>
                  <a:prstClr val="black"/>
                </a:solidFill>
                <a:latin typeface="Century Gothic" panose="020B0502020202020204" pitchFamily="34" charset="0"/>
                <a:ea typeface="HelloDaisy" panose="02000603000000000000" pitchFamily="2" charset="0"/>
              </a:rPr>
              <a:t>6</a:t>
            </a:r>
            <a:r>
              <a:rPr lang="en-US" sz="1400" b="1" dirty="0" smtClean="0">
                <a:solidFill>
                  <a:prstClr val="black"/>
                </a:solidFill>
                <a:latin typeface="Century Gothic" panose="020B0502020202020204" pitchFamily="34" charset="0"/>
                <a:ea typeface="HelloDaisy" panose="02000603000000000000" pitchFamily="2" charset="0"/>
              </a:rPr>
              <a:t> Field Day</a:t>
            </a:r>
          </a:p>
          <a:p>
            <a:pPr algn="ctr"/>
            <a:r>
              <a:rPr lang="en-US" sz="1400" b="1" u="sng" dirty="0" smtClean="0">
                <a:solidFill>
                  <a:prstClr val="black"/>
                </a:solidFill>
                <a:latin typeface="Century Gothic" panose="020B0502020202020204" pitchFamily="34" charset="0"/>
                <a:ea typeface="HelloDaisy" panose="02000603000000000000" pitchFamily="2" charset="0"/>
              </a:rPr>
              <a:t>8</a:t>
            </a:r>
            <a:r>
              <a:rPr lang="en-US" sz="1400" b="1" dirty="0" smtClean="0">
                <a:solidFill>
                  <a:prstClr val="black"/>
                </a:solidFill>
                <a:latin typeface="Century Gothic" panose="020B0502020202020204" pitchFamily="34" charset="0"/>
                <a:ea typeface="HelloDaisy" panose="02000603000000000000" pitchFamily="2" charset="0"/>
              </a:rPr>
              <a:t> Last Day of School</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746871"/>
            <a:ext cx="3484591" cy="2031325"/>
          </a:xfrm>
          <a:prstGeom prst="rect">
            <a:avLst/>
          </a:prstGeom>
          <a:noFill/>
        </p:spPr>
        <p:txBody>
          <a:bodyPr wrap="square" rtlCol="0">
            <a:spAutoFit/>
          </a:bodyPr>
          <a:lstStyle/>
          <a:p>
            <a:pPr marL="285750" lvl="0" indent="-285750" algn="ctr">
              <a:buFont typeface="Arial" panose="020B0604020202020204" pitchFamily="34" charset="0"/>
              <a:buChar char="•"/>
            </a:pPr>
            <a:r>
              <a:rPr lang="en-US" dirty="0" smtClean="0"/>
              <a:t>Remember Friday is our field trip.  Send your child in our class t-shirt and tennis shoes that can get muddy.  Remember we will be outside on a farm so pay attention to the weather and dress your child appropriately. </a:t>
            </a: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identifying basic </a:t>
            </a:r>
            <a:r>
              <a:rPr lang="en-US" sz="1600" dirty="0">
                <a:solidFill>
                  <a:prstClr val="black"/>
                </a:solidFill>
                <a:latin typeface="Century Gothic" panose="020B0502020202020204" pitchFamily="34" charset="0"/>
              </a:rPr>
              <a:t>similarities in and differences between two texts on the same topic .</a:t>
            </a:r>
            <a:endParaRPr lang="en-US" sz="1600" dirty="0" smtClean="0">
              <a:solidFill>
                <a:prstClr val="black"/>
              </a:solidFill>
              <a:latin typeface="Century Gothic" panose="020B0502020202020204" pitchFamily="34" charset="0"/>
            </a:endParaRP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subtracting within 20 using different strategies.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will be learning </a:t>
            </a:r>
            <a:r>
              <a:rPr lang="en-US" sz="1600" dirty="0" smtClean="0">
                <a:solidFill>
                  <a:prstClr val="black"/>
                </a:solidFill>
                <a:latin typeface="Century Gothic" panose="020B0502020202020204" pitchFamily="34" charset="0"/>
              </a:rPr>
              <a:t>about plants and animals needs.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focusing on vocabulary and figuring out the meaning of “new to us” words.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759878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May 14</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18</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0" y="3830466"/>
            <a:ext cx="3614857" cy="2185214"/>
          </a:xfrm>
          <a:prstGeom prst="rect">
            <a:avLst/>
          </a:prstGeom>
          <a:noFill/>
        </p:spPr>
        <p:txBody>
          <a:bodyPr wrap="square" numCol="2"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May</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14</a:t>
            </a:r>
            <a:r>
              <a:rPr lang="en-US" sz="1400" b="1" dirty="0" smtClean="0">
                <a:solidFill>
                  <a:prstClr val="black"/>
                </a:solidFill>
                <a:latin typeface="Century Gothic" panose="020B0502020202020204" pitchFamily="34" charset="0"/>
                <a:ea typeface="HelloDaisy" panose="02000603000000000000" pitchFamily="2" charset="0"/>
              </a:rPr>
              <a:t>  Snack Cart  </a:t>
            </a:r>
          </a:p>
          <a:p>
            <a:pPr algn="ctr"/>
            <a:r>
              <a:rPr lang="en-US" sz="1400" b="1" dirty="0">
                <a:solidFill>
                  <a:prstClr val="black"/>
                </a:solidFill>
                <a:latin typeface="Century Gothic" panose="020B0502020202020204" pitchFamily="34" charset="0"/>
                <a:ea typeface="HelloDaisy" panose="02000603000000000000" pitchFamily="2" charset="0"/>
              </a:rPr>
              <a:t>  </a:t>
            </a:r>
            <a:r>
              <a:rPr lang="en-US" sz="1400" b="1" u="sng" dirty="0" smtClean="0">
                <a:solidFill>
                  <a:prstClr val="black"/>
                </a:solidFill>
                <a:latin typeface="Century Gothic" panose="020B0502020202020204" pitchFamily="34" charset="0"/>
                <a:ea typeface="HelloDaisy" panose="02000603000000000000" pitchFamily="2" charset="0"/>
              </a:rPr>
              <a:t>18 </a:t>
            </a:r>
            <a:r>
              <a:rPr lang="en-US" sz="1400" b="1" dirty="0" smtClean="0">
                <a:solidFill>
                  <a:prstClr val="black"/>
                </a:solidFill>
                <a:latin typeface="Century Gothic" panose="020B0502020202020204" pitchFamily="34" charset="0"/>
                <a:ea typeface="HelloDaisy" panose="02000603000000000000" pitchFamily="2" charset="0"/>
              </a:rPr>
              <a:t>Dress Down Day</a:t>
            </a:r>
          </a:p>
          <a:p>
            <a:pPr algn="ctr"/>
            <a:r>
              <a:rPr lang="en-US" sz="1400" b="1" u="sng" dirty="0" smtClean="0">
                <a:solidFill>
                  <a:prstClr val="black"/>
                </a:solidFill>
                <a:latin typeface="Century Gothic" panose="020B0502020202020204" pitchFamily="34" charset="0"/>
                <a:ea typeface="HelloDaisy" panose="02000603000000000000" pitchFamily="2" charset="0"/>
              </a:rPr>
              <a:t>18</a:t>
            </a:r>
            <a:r>
              <a:rPr lang="en-US" sz="1400" b="1" dirty="0" smtClean="0">
                <a:solidFill>
                  <a:prstClr val="black"/>
                </a:solidFill>
                <a:latin typeface="Century Gothic" panose="020B0502020202020204" pitchFamily="34" charset="0"/>
                <a:ea typeface="HelloDaisy" panose="02000603000000000000" pitchFamily="2" charset="0"/>
              </a:rPr>
              <a:t> Snack Cart</a:t>
            </a:r>
          </a:p>
          <a:p>
            <a:pPr algn="ctr"/>
            <a:r>
              <a:rPr lang="en-US" sz="1400" b="1" dirty="0" smtClean="0">
                <a:solidFill>
                  <a:prstClr val="black"/>
                </a:solidFill>
                <a:latin typeface="Century Gothic" panose="020B0502020202020204" pitchFamily="34" charset="0"/>
                <a:ea typeface="HelloDaisy" panose="02000603000000000000" pitchFamily="2" charset="0"/>
              </a:rPr>
              <a:t> </a:t>
            </a:r>
            <a:r>
              <a:rPr lang="en-US" sz="1400" b="1" u="sng" dirty="0" smtClean="0">
                <a:solidFill>
                  <a:prstClr val="black"/>
                </a:solidFill>
                <a:latin typeface="Century Gothic" panose="020B0502020202020204" pitchFamily="34" charset="0"/>
                <a:ea typeface="HelloDaisy" panose="02000603000000000000" pitchFamily="2" charset="0"/>
              </a:rPr>
              <a:t>21-29</a:t>
            </a:r>
            <a:r>
              <a:rPr lang="en-US" sz="1400" b="1" dirty="0" smtClean="0">
                <a:solidFill>
                  <a:prstClr val="black"/>
                </a:solidFill>
                <a:latin typeface="Century Gothic" panose="020B0502020202020204" pitchFamily="34" charset="0"/>
                <a:ea typeface="HelloDaisy" panose="02000603000000000000" pitchFamily="2" charset="0"/>
              </a:rPr>
              <a:t> KPREP Testing (3</a:t>
            </a:r>
            <a:r>
              <a:rPr lang="en-US" sz="1400" b="1" baseline="30000" dirty="0" smtClean="0">
                <a:solidFill>
                  <a:prstClr val="black"/>
                </a:solidFill>
                <a:latin typeface="Century Gothic" panose="020B0502020202020204" pitchFamily="34" charset="0"/>
                <a:ea typeface="HelloDaisy" panose="02000603000000000000" pitchFamily="2" charset="0"/>
              </a:rPr>
              <a:t>rd</a:t>
            </a:r>
            <a:r>
              <a:rPr lang="en-US" sz="1400" b="1" dirty="0" smtClean="0">
                <a:solidFill>
                  <a:prstClr val="black"/>
                </a:solidFill>
                <a:latin typeface="Century Gothic" panose="020B0502020202020204" pitchFamily="34" charset="0"/>
                <a:ea typeface="HelloDaisy" panose="02000603000000000000" pitchFamily="2" charset="0"/>
              </a:rPr>
              <a:t>-5</a:t>
            </a:r>
            <a:r>
              <a:rPr lang="en-US" sz="1400" b="1" baseline="30000" dirty="0" smtClean="0">
                <a:solidFill>
                  <a:prstClr val="black"/>
                </a:solidFill>
                <a:latin typeface="Century Gothic" panose="020B0502020202020204" pitchFamily="34" charset="0"/>
                <a:ea typeface="HelloDaisy" panose="02000603000000000000" pitchFamily="2" charset="0"/>
              </a:rPr>
              <a:t>th</a:t>
            </a:r>
            <a:r>
              <a:rPr lang="en-US" sz="1400" b="1" dirty="0" smtClean="0">
                <a:solidFill>
                  <a:prstClr val="black"/>
                </a:solidFill>
                <a:latin typeface="Century Gothic" panose="020B0502020202020204" pitchFamily="34" charset="0"/>
                <a:ea typeface="HelloDaisy" panose="02000603000000000000" pitchFamily="2" charset="0"/>
              </a:rPr>
              <a:t> grade only)</a:t>
            </a:r>
          </a:p>
          <a:p>
            <a:pPr algn="ctr"/>
            <a:r>
              <a:rPr lang="en-US" sz="1400" b="1" u="sng" dirty="0" smtClean="0">
                <a:solidFill>
                  <a:prstClr val="black"/>
                </a:solidFill>
                <a:latin typeface="Century Gothic" panose="020B0502020202020204" pitchFamily="34" charset="0"/>
                <a:ea typeface="HelloDaisy" panose="02000603000000000000" pitchFamily="2" charset="0"/>
              </a:rPr>
              <a:t>22</a:t>
            </a:r>
            <a:r>
              <a:rPr lang="en-US" sz="1400" b="1" dirty="0" smtClean="0">
                <a:solidFill>
                  <a:prstClr val="black"/>
                </a:solidFill>
                <a:latin typeface="Century Gothic" panose="020B0502020202020204" pitchFamily="34" charset="0"/>
                <a:ea typeface="HelloDaisy" panose="02000603000000000000" pitchFamily="2" charset="0"/>
              </a:rPr>
              <a:t> No school</a:t>
            </a:r>
          </a:p>
          <a:p>
            <a:pPr algn="ctr"/>
            <a:r>
              <a:rPr lang="en-US" sz="1400" b="1" u="sng" dirty="0" smtClean="0">
                <a:solidFill>
                  <a:prstClr val="black"/>
                </a:solidFill>
                <a:latin typeface="Century Gothic" panose="020B0502020202020204" pitchFamily="34" charset="0"/>
                <a:ea typeface="HelloDaisy" panose="02000603000000000000" pitchFamily="2" charset="0"/>
              </a:rPr>
              <a:t>28</a:t>
            </a:r>
            <a:r>
              <a:rPr lang="en-US" sz="1400" b="1" dirty="0" smtClean="0">
                <a:solidFill>
                  <a:prstClr val="black"/>
                </a:solidFill>
                <a:latin typeface="Century Gothic" panose="020B0502020202020204" pitchFamily="34" charset="0"/>
                <a:ea typeface="HelloDaisy" panose="02000603000000000000" pitchFamily="2" charset="0"/>
              </a:rPr>
              <a:t> No School</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2400" dirty="0" smtClean="0">
                <a:solidFill>
                  <a:prstClr val="black"/>
                </a:solidFill>
                <a:latin typeface="HelloDaisy" panose="02000603000000000000" pitchFamily="2" charset="0"/>
                <a:ea typeface="HelloDaisy" panose="02000603000000000000" pitchFamily="2" charset="0"/>
              </a:rPr>
              <a:t>June</a:t>
            </a:r>
            <a:endParaRPr lang="en-US" sz="2400" dirty="0">
              <a:solidFill>
                <a:prstClr val="black"/>
              </a:solidFill>
              <a:latin typeface="HelloDaisy" panose="02000603000000000000" pitchFamily="2"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May 30- 5 </a:t>
            </a:r>
          </a:p>
          <a:p>
            <a:pPr algn="ctr"/>
            <a:r>
              <a:rPr lang="en-US" sz="1400" b="1" dirty="0" smtClean="0">
                <a:solidFill>
                  <a:prstClr val="black"/>
                </a:solidFill>
                <a:latin typeface="Century Gothic" panose="020B0502020202020204" pitchFamily="34" charset="0"/>
                <a:ea typeface="HelloDaisy" panose="02000603000000000000" pitchFamily="2" charset="0"/>
              </a:rPr>
              <a:t>BOGO Book Fair</a:t>
            </a:r>
          </a:p>
          <a:p>
            <a:pPr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1</a:t>
            </a:r>
            <a:r>
              <a:rPr lang="en-US" sz="1400" b="1" baseline="30000" dirty="0" smtClean="0">
                <a:solidFill>
                  <a:prstClr val="black"/>
                </a:solidFill>
                <a:latin typeface="Century Gothic" panose="020B0502020202020204" pitchFamily="34" charset="0"/>
                <a:ea typeface="HelloDaisy" panose="02000603000000000000" pitchFamily="2" charset="0"/>
              </a:rPr>
              <a:t>st</a:t>
            </a:r>
            <a:r>
              <a:rPr lang="en-US" sz="1400" b="1" dirty="0" smtClean="0">
                <a:solidFill>
                  <a:prstClr val="black"/>
                </a:solidFill>
                <a:latin typeface="Century Gothic" panose="020B0502020202020204" pitchFamily="34" charset="0"/>
                <a:ea typeface="HelloDaisy" panose="02000603000000000000" pitchFamily="2" charset="0"/>
              </a:rPr>
              <a:t> grade end of year celebration 1:15</a:t>
            </a:r>
          </a:p>
          <a:p>
            <a:pPr algn="ctr"/>
            <a:r>
              <a:rPr lang="en-US" sz="1400" b="1" u="sng" dirty="0" smtClean="0">
                <a:solidFill>
                  <a:prstClr val="black"/>
                </a:solidFill>
                <a:latin typeface="Century Gothic" panose="020B0502020202020204" pitchFamily="34" charset="0"/>
                <a:ea typeface="HelloDaisy" panose="02000603000000000000" pitchFamily="2" charset="0"/>
              </a:rPr>
              <a:t>6</a:t>
            </a:r>
            <a:r>
              <a:rPr lang="en-US" sz="1400" b="1" dirty="0" smtClean="0">
                <a:solidFill>
                  <a:prstClr val="black"/>
                </a:solidFill>
                <a:latin typeface="Century Gothic" panose="020B0502020202020204" pitchFamily="34" charset="0"/>
                <a:ea typeface="HelloDaisy" panose="02000603000000000000" pitchFamily="2" charset="0"/>
              </a:rPr>
              <a:t> Field Day</a:t>
            </a:r>
          </a:p>
          <a:p>
            <a:pPr algn="ctr"/>
            <a:r>
              <a:rPr lang="en-US" sz="1400" b="1" u="sng" dirty="0" smtClean="0">
                <a:solidFill>
                  <a:prstClr val="black"/>
                </a:solidFill>
                <a:latin typeface="Century Gothic" panose="020B0502020202020204" pitchFamily="34" charset="0"/>
                <a:ea typeface="HelloDaisy" panose="02000603000000000000" pitchFamily="2" charset="0"/>
              </a:rPr>
              <a:t>8</a:t>
            </a:r>
            <a:r>
              <a:rPr lang="en-US" sz="1400" b="1" dirty="0" smtClean="0">
                <a:solidFill>
                  <a:prstClr val="black"/>
                </a:solidFill>
                <a:latin typeface="Century Gothic" panose="020B0502020202020204" pitchFamily="34" charset="0"/>
                <a:ea typeface="HelloDaisy" panose="02000603000000000000" pitchFamily="2" charset="0"/>
              </a:rPr>
              <a:t> Last Day of School</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comparing and contrasting the experiences of characters.</a:t>
            </a: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subtracting within 20 using different strategies.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Social Studies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playing STEM games that involve plant and animal adaptations.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focusing on vocabulary and defining words by category and at least one attribute.</a:t>
            </a:r>
            <a:endParaRPr lang="en-US" sz="1600" dirty="0">
              <a:solidFill>
                <a:prstClr val="black"/>
              </a:solidFill>
              <a:latin typeface="Century Gothic" panose="020B0502020202020204" pitchFamily="34" charset="0"/>
            </a:endParaRPr>
          </a:p>
        </p:txBody>
      </p:sp>
      <p:sp>
        <p:nvSpPr>
          <p:cNvPr id="7" name="TextBox 6"/>
          <p:cNvSpPr txBox="1"/>
          <p:nvPr/>
        </p:nvSpPr>
        <p:spPr>
          <a:xfrm>
            <a:off x="3614857" y="3746871"/>
            <a:ext cx="3484591" cy="2308324"/>
          </a:xfrm>
          <a:prstGeom prst="rect">
            <a:avLst/>
          </a:prstGeom>
          <a:noFill/>
        </p:spPr>
        <p:txBody>
          <a:bodyPr wrap="square" rtlCol="0">
            <a:spAutoFit/>
          </a:bodyPr>
          <a:lstStyle/>
          <a:p>
            <a:pPr marL="285750" lvl="0" indent="-285750" algn="ctr">
              <a:buFont typeface="Arial" panose="020B0604020202020204" pitchFamily="34" charset="0"/>
              <a:buChar char="•"/>
            </a:pPr>
            <a:r>
              <a:rPr lang="en-US" sz="1600" dirty="0" smtClean="0"/>
              <a:t>Continue to work with your child on tying their shoes.  They still have time to make it into the Pere the Cat Tying Shoes Club</a:t>
            </a:r>
          </a:p>
          <a:p>
            <a:pPr marL="285750" lvl="0" indent="-285750" algn="ctr">
              <a:buFont typeface="Arial" panose="020B0604020202020204" pitchFamily="34" charset="0"/>
              <a:buChar char="•"/>
            </a:pPr>
            <a:r>
              <a:rPr lang="en-US" sz="1600" dirty="0" smtClean="0"/>
              <a:t>Please pay close attention to all the dates on our newsletter.  With the end of the year quickly approaching we have several activities coming up. </a:t>
            </a:r>
          </a:p>
        </p:txBody>
      </p:sp>
    </p:spTree>
    <p:extLst>
      <p:ext uri="{BB962C8B-B14F-4D97-AF65-F5344CB8AC3E}">
        <p14:creationId xmlns:p14="http://schemas.microsoft.com/office/powerpoint/2010/main" val="618756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May 21</a:t>
            </a:r>
            <a:r>
              <a:rPr lang="en-US" sz="2400" baseline="30000" dirty="0" smtClean="0">
                <a:solidFill>
                  <a:prstClr val="black"/>
                </a:solidFill>
                <a:latin typeface="HelloEtchASketch" panose="02000603000000000000" pitchFamily="2" charset="0"/>
                <a:ea typeface="HelloEtchASketch" panose="02000603000000000000" pitchFamily="2" charset="0"/>
              </a:rPr>
              <a:t>st</a:t>
            </a:r>
            <a:r>
              <a:rPr lang="en-US" sz="2400" dirty="0" smtClean="0">
                <a:solidFill>
                  <a:prstClr val="black"/>
                </a:solidFill>
                <a:latin typeface="HelloEtchASketch" panose="02000603000000000000" pitchFamily="2" charset="0"/>
                <a:ea typeface="HelloEtchASketch" panose="02000603000000000000" pitchFamily="2" charset="0"/>
              </a:rPr>
              <a:t>– 25</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0" y="3830466"/>
            <a:ext cx="3614857" cy="2185214"/>
          </a:xfrm>
          <a:prstGeom prst="rect">
            <a:avLst/>
          </a:prstGeom>
          <a:noFill/>
        </p:spPr>
        <p:txBody>
          <a:bodyPr wrap="square" numCol="2"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May</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21-29</a:t>
            </a:r>
            <a:r>
              <a:rPr lang="en-US" sz="1400" b="1" dirty="0" smtClean="0">
                <a:solidFill>
                  <a:prstClr val="black"/>
                </a:solidFill>
                <a:latin typeface="Century Gothic" panose="020B0502020202020204" pitchFamily="34" charset="0"/>
                <a:ea typeface="HelloDaisy" panose="02000603000000000000" pitchFamily="2" charset="0"/>
              </a:rPr>
              <a:t> KPREP Testing (3</a:t>
            </a:r>
            <a:r>
              <a:rPr lang="en-US" sz="1400" b="1" baseline="30000" dirty="0" smtClean="0">
                <a:solidFill>
                  <a:prstClr val="black"/>
                </a:solidFill>
                <a:latin typeface="Century Gothic" panose="020B0502020202020204" pitchFamily="34" charset="0"/>
                <a:ea typeface="HelloDaisy" panose="02000603000000000000" pitchFamily="2" charset="0"/>
              </a:rPr>
              <a:t>rd</a:t>
            </a:r>
            <a:r>
              <a:rPr lang="en-US" sz="1400" b="1" dirty="0" smtClean="0">
                <a:solidFill>
                  <a:prstClr val="black"/>
                </a:solidFill>
                <a:latin typeface="Century Gothic" panose="020B0502020202020204" pitchFamily="34" charset="0"/>
                <a:ea typeface="HelloDaisy" panose="02000603000000000000" pitchFamily="2" charset="0"/>
              </a:rPr>
              <a:t>-5</a:t>
            </a:r>
            <a:r>
              <a:rPr lang="en-US" sz="1400" b="1" baseline="30000" dirty="0" smtClean="0">
                <a:solidFill>
                  <a:prstClr val="black"/>
                </a:solidFill>
                <a:latin typeface="Century Gothic" panose="020B0502020202020204" pitchFamily="34" charset="0"/>
                <a:ea typeface="HelloDaisy" panose="02000603000000000000" pitchFamily="2" charset="0"/>
              </a:rPr>
              <a:t>th</a:t>
            </a:r>
            <a:r>
              <a:rPr lang="en-US" sz="1400" b="1" dirty="0" smtClean="0">
                <a:solidFill>
                  <a:prstClr val="black"/>
                </a:solidFill>
                <a:latin typeface="Century Gothic" panose="020B0502020202020204" pitchFamily="34" charset="0"/>
                <a:ea typeface="HelloDaisy" panose="02000603000000000000" pitchFamily="2" charset="0"/>
              </a:rPr>
              <a:t> grade only)</a:t>
            </a:r>
          </a:p>
          <a:p>
            <a:pPr algn="ctr"/>
            <a:r>
              <a:rPr lang="en-US" sz="1400" b="1" u="sng" dirty="0" smtClean="0">
                <a:solidFill>
                  <a:prstClr val="black"/>
                </a:solidFill>
                <a:latin typeface="Century Gothic" panose="020B0502020202020204" pitchFamily="34" charset="0"/>
                <a:ea typeface="HelloDaisy" panose="02000603000000000000" pitchFamily="2" charset="0"/>
              </a:rPr>
              <a:t>22</a:t>
            </a:r>
            <a:r>
              <a:rPr lang="en-US" sz="1400" b="1" dirty="0" smtClean="0">
                <a:solidFill>
                  <a:prstClr val="black"/>
                </a:solidFill>
                <a:latin typeface="Century Gothic" panose="020B0502020202020204" pitchFamily="34" charset="0"/>
                <a:ea typeface="HelloDaisy" panose="02000603000000000000" pitchFamily="2" charset="0"/>
              </a:rPr>
              <a:t> No school</a:t>
            </a:r>
          </a:p>
          <a:p>
            <a:pPr algn="ctr"/>
            <a:r>
              <a:rPr lang="en-US" sz="1400" b="1" u="sng" dirty="0" smtClean="0">
                <a:solidFill>
                  <a:prstClr val="black"/>
                </a:solidFill>
                <a:latin typeface="Century Gothic" panose="020B0502020202020204" pitchFamily="34" charset="0"/>
                <a:ea typeface="HelloDaisy" panose="02000603000000000000" pitchFamily="2" charset="0"/>
              </a:rPr>
              <a:t>28</a:t>
            </a:r>
            <a:r>
              <a:rPr lang="en-US" sz="1400" b="1" dirty="0" smtClean="0">
                <a:solidFill>
                  <a:prstClr val="black"/>
                </a:solidFill>
                <a:latin typeface="Century Gothic" panose="020B0502020202020204" pitchFamily="34" charset="0"/>
                <a:ea typeface="HelloDaisy" panose="02000603000000000000" pitchFamily="2" charset="0"/>
              </a:rPr>
              <a:t> No School</a:t>
            </a:r>
            <a:endParaRPr lang="en-US" sz="1400" b="1" dirty="0">
              <a:solidFill>
                <a:prstClr val="black"/>
              </a:solidFill>
              <a:latin typeface="Century Gothic" panose="020B0502020202020204" pitchFamily="34" charset="0"/>
              <a:ea typeface="HelloDaisy" panose="02000603000000000000" pitchFamily="2" charset="0"/>
            </a:endParaRPr>
          </a:p>
          <a:p>
            <a:pPr algn="ctr"/>
            <a:endParaRPr lang="en-US" sz="2400" dirty="0" smtClean="0">
              <a:solidFill>
                <a:prstClr val="black"/>
              </a:solidFill>
              <a:latin typeface="HelloDaisy" panose="02000603000000000000" pitchFamily="2" charset="0"/>
              <a:ea typeface="HelloDaisy" panose="02000603000000000000" pitchFamily="2" charset="0"/>
            </a:endParaRPr>
          </a:p>
          <a:p>
            <a:pPr algn="ctr"/>
            <a:endParaRPr lang="en-US" sz="2400" dirty="0">
              <a:solidFill>
                <a:prstClr val="black"/>
              </a:solidFill>
              <a:latin typeface="HelloDaisy" panose="02000603000000000000" pitchFamily="2" charset="0"/>
              <a:ea typeface="HelloDaisy" panose="02000603000000000000" pitchFamily="2" charset="0"/>
            </a:endParaRPr>
          </a:p>
          <a:p>
            <a:pPr algn="ctr"/>
            <a:r>
              <a:rPr lang="en-US" sz="2400" dirty="0" smtClean="0">
                <a:solidFill>
                  <a:prstClr val="black"/>
                </a:solidFill>
                <a:latin typeface="HelloDaisy" panose="02000603000000000000" pitchFamily="2" charset="0"/>
                <a:ea typeface="HelloDaisy" panose="02000603000000000000" pitchFamily="2" charset="0"/>
              </a:rPr>
              <a:t>June</a:t>
            </a:r>
            <a:endParaRPr lang="en-US" sz="2400" dirty="0">
              <a:solidFill>
                <a:prstClr val="black"/>
              </a:solidFill>
              <a:latin typeface="HelloDaisy" panose="02000603000000000000" pitchFamily="2"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May 30- 5 </a:t>
            </a:r>
          </a:p>
          <a:p>
            <a:pPr algn="ctr"/>
            <a:r>
              <a:rPr lang="en-US" sz="1400" b="1" dirty="0" smtClean="0">
                <a:solidFill>
                  <a:prstClr val="black"/>
                </a:solidFill>
                <a:latin typeface="Century Gothic" panose="020B0502020202020204" pitchFamily="34" charset="0"/>
                <a:ea typeface="HelloDaisy" panose="02000603000000000000" pitchFamily="2" charset="0"/>
              </a:rPr>
              <a:t>BOGO Book Fair</a:t>
            </a:r>
          </a:p>
          <a:p>
            <a:pPr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1</a:t>
            </a:r>
            <a:r>
              <a:rPr lang="en-US" sz="1400" b="1" baseline="30000" dirty="0" smtClean="0">
                <a:solidFill>
                  <a:prstClr val="black"/>
                </a:solidFill>
                <a:latin typeface="Century Gothic" panose="020B0502020202020204" pitchFamily="34" charset="0"/>
                <a:ea typeface="HelloDaisy" panose="02000603000000000000" pitchFamily="2" charset="0"/>
              </a:rPr>
              <a:t>st</a:t>
            </a:r>
            <a:r>
              <a:rPr lang="en-US" sz="1400" b="1" dirty="0" smtClean="0">
                <a:solidFill>
                  <a:prstClr val="black"/>
                </a:solidFill>
                <a:latin typeface="Century Gothic" panose="020B0502020202020204" pitchFamily="34" charset="0"/>
                <a:ea typeface="HelloDaisy" panose="02000603000000000000" pitchFamily="2" charset="0"/>
              </a:rPr>
              <a:t> grade end of year celebration 1:15</a:t>
            </a:r>
          </a:p>
          <a:p>
            <a:pPr algn="ctr"/>
            <a:r>
              <a:rPr lang="en-US" sz="1400" b="1" u="sng" dirty="0" smtClean="0">
                <a:solidFill>
                  <a:prstClr val="black"/>
                </a:solidFill>
                <a:latin typeface="Century Gothic" panose="020B0502020202020204" pitchFamily="34" charset="0"/>
                <a:ea typeface="HelloDaisy" panose="02000603000000000000" pitchFamily="2" charset="0"/>
              </a:rPr>
              <a:t>6</a:t>
            </a:r>
            <a:r>
              <a:rPr lang="en-US" sz="1400" b="1" dirty="0" smtClean="0">
                <a:solidFill>
                  <a:prstClr val="black"/>
                </a:solidFill>
                <a:latin typeface="Century Gothic" panose="020B0502020202020204" pitchFamily="34" charset="0"/>
                <a:ea typeface="HelloDaisy" panose="02000603000000000000" pitchFamily="2" charset="0"/>
              </a:rPr>
              <a:t> Field Day</a:t>
            </a:r>
          </a:p>
          <a:p>
            <a:pPr algn="ctr"/>
            <a:r>
              <a:rPr lang="en-US" sz="1400" b="1" u="sng" dirty="0" smtClean="0">
                <a:solidFill>
                  <a:prstClr val="black"/>
                </a:solidFill>
                <a:latin typeface="Century Gothic" panose="020B0502020202020204" pitchFamily="34" charset="0"/>
                <a:ea typeface="HelloDaisy" panose="02000603000000000000" pitchFamily="2" charset="0"/>
              </a:rPr>
              <a:t>8</a:t>
            </a:r>
            <a:r>
              <a:rPr lang="en-US" sz="1400" b="1" dirty="0" smtClean="0">
                <a:solidFill>
                  <a:prstClr val="black"/>
                </a:solidFill>
                <a:latin typeface="Century Gothic" panose="020B0502020202020204" pitchFamily="34" charset="0"/>
                <a:ea typeface="HelloDaisy" panose="02000603000000000000" pitchFamily="2" charset="0"/>
              </a:rPr>
              <a:t> Last Day of School</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5" name="TextBox 4"/>
          <p:cNvSpPr txBox="1"/>
          <p:nvPr/>
        </p:nvSpPr>
        <p:spPr>
          <a:xfrm>
            <a:off x="211681" y="6925707"/>
            <a:ext cx="2650142" cy="2000548"/>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200" dirty="0">
                <a:solidFill>
                  <a:prstClr val="black"/>
                </a:solidFill>
                <a:latin typeface="Century Gothic" panose="020B0502020202020204" pitchFamily="34" charset="0"/>
              </a:rPr>
              <a:t>we will </a:t>
            </a:r>
            <a:r>
              <a:rPr lang="en-US" sz="1200" dirty="0" smtClean="0">
                <a:solidFill>
                  <a:prstClr val="black"/>
                </a:solidFill>
                <a:latin typeface="Century Gothic" panose="020B0502020202020204" pitchFamily="34" charset="0"/>
              </a:rPr>
              <a:t>identify words and phrases in stories or poems that suggest feelings or appeal to the senses.</a:t>
            </a:r>
          </a:p>
          <a:p>
            <a:pPr lvl="0" algn="ctr"/>
            <a:endParaRPr lang="en-US" sz="1600"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Math </a:t>
            </a:r>
            <a:r>
              <a:rPr lang="en-US" sz="1200" dirty="0">
                <a:solidFill>
                  <a:prstClr val="black"/>
                </a:solidFill>
                <a:latin typeface="Century Gothic" panose="020B0502020202020204" pitchFamily="34" charset="0"/>
              </a:rPr>
              <a:t>we will </a:t>
            </a:r>
            <a:r>
              <a:rPr lang="en-US" sz="1200" dirty="0" smtClean="0">
                <a:solidFill>
                  <a:prstClr val="black"/>
                </a:solidFill>
                <a:latin typeface="Century Gothic" panose="020B0502020202020204" pitchFamily="34" charset="0"/>
              </a:rPr>
              <a:t>continue subtracting within 20 using different strategies. </a:t>
            </a:r>
            <a:endParaRPr lang="en-US" sz="1200" dirty="0">
              <a:solidFill>
                <a:prstClr val="black"/>
              </a:solidFill>
              <a:latin typeface="Century Gothic" panose="020B0502020202020204" pitchFamily="34" charset="0"/>
            </a:endParaRPr>
          </a:p>
        </p:txBody>
      </p:sp>
      <p:sp>
        <p:nvSpPr>
          <p:cNvPr id="6" name="TextBox 5"/>
          <p:cNvSpPr txBox="1"/>
          <p:nvPr/>
        </p:nvSpPr>
        <p:spPr>
          <a:xfrm>
            <a:off x="2833267" y="6925707"/>
            <a:ext cx="2650142" cy="2339102"/>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Science</a:t>
            </a:r>
            <a:r>
              <a:rPr lang="en-US" sz="1200" b="1" dirty="0" smtClean="0">
                <a:solidFill>
                  <a:prstClr val="black"/>
                </a:solidFill>
                <a:latin typeface="Century Gothic" panose="020B0502020202020204" pitchFamily="34" charset="0"/>
              </a:rPr>
              <a:t> </a:t>
            </a:r>
            <a:r>
              <a:rPr lang="en-US" sz="1200" dirty="0" smtClean="0">
                <a:solidFill>
                  <a:prstClr val="black"/>
                </a:solidFill>
                <a:latin typeface="Century Gothic" panose="020B0502020202020204" pitchFamily="34" charset="0"/>
              </a:rPr>
              <a:t>we will be learning </a:t>
            </a:r>
            <a:r>
              <a:rPr lang="en-US" sz="1200" dirty="0">
                <a:solidFill>
                  <a:prstClr val="black"/>
                </a:solidFill>
                <a:latin typeface="Century Gothic" panose="020B0502020202020204" pitchFamily="34" charset="0"/>
              </a:rPr>
              <a:t>about patterns of plants and animals that help offspring survive and offspring isn't exactly like their parents.</a:t>
            </a: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200" dirty="0">
                <a:solidFill>
                  <a:prstClr val="black"/>
                </a:solidFill>
                <a:latin typeface="Century Gothic" panose="020B0502020202020204" pitchFamily="34" charset="0"/>
              </a:rPr>
              <a:t>we </a:t>
            </a:r>
            <a:r>
              <a:rPr lang="en-US" sz="1200" dirty="0" smtClean="0">
                <a:solidFill>
                  <a:prstClr val="black"/>
                </a:solidFill>
                <a:latin typeface="Century Gothic" panose="020B0502020202020204" pitchFamily="34" charset="0"/>
              </a:rPr>
              <a:t>will </a:t>
            </a:r>
            <a:r>
              <a:rPr lang="en-US" sz="1200" dirty="0">
                <a:solidFill>
                  <a:prstClr val="black"/>
                </a:solidFill>
                <a:latin typeface="Century Gothic" panose="020B0502020202020204" pitchFamily="34" charset="0"/>
              </a:rPr>
              <a:t>distinguish the shades of meaning among verbs </a:t>
            </a:r>
            <a:r>
              <a:rPr lang="en-US" sz="1200" dirty="0" smtClean="0">
                <a:solidFill>
                  <a:prstClr val="black"/>
                </a:solidFill>
                <a:latin typeface="Century Gothic" panose="020B0502020202020204" pitchFamily="34" charset="0"/>
              </a:rPr>
              <a:t>and </a:t>
            </a:r>
            <a:r>
              <a:rPr lang="en-US" sz="1200" dirty="0">
                <a:solidFill>
                  <a:prstClr val="black"/>
                </a:solidFill>
                <a:latin typeface="Century Gothic" panose="020B0502020202020204" pitchFamily="34" charset="0"/>
              </a:rPr>
              <a:t>adjectives differing in intensity by defining </a:t>
            </a:r>
            <a:r>
              <a:rPr lang="en-US" sz="1200" dirty="0" smtClean="0">
                <a:solidFill>
                  <a:prstClr val="black"/>
                </a:solidFill>
                <a:latin typeface="Century Gothic" panose="020B0502020202020204" pitchFamily="34" charset="0"/>
              </a:rPr>
              <a:t>them </a:t>
            </a:r>
            <a:r>
              <a:rPr lang="en-US" sz="1200" dirty="0">
                <a:solidFill>
                  <a:prstClr val="black"/>
                </a:solidFill>
                <a:latin typeface="Century Gothic" panose="020B0502020202020204" pitchFamily="34" charset="0"/>
              </a:rPr>
              <a:t>or by acting out the meanings</a:t>
            </a:r>
            <a:r>
              <a:rPr lang="en-US" sz="1400" dirty="0">
                <a:solidFill>
                  <a:prstClr val="black"/>
                </a:solidFill>
                <a:latin typeface="Century Gothic" panose="020B0502020202020204" pitchFamily="34" charset="0"/>
              </a:rPr>
              <a:t>.</a:t>
            </a:r>
          </a:p>
        </p:txBody>
      </p:sp>
      <p:sp>
        <p:nvSpPr>
          <p:cNvPr id="7" name="TextBox 6"/>
          <p:cNvSpPr txBox="1"/>
          <p:nvPr/>
        </p:nvSpPr>
        <p:spPr>
          <a:xfrm>
            <a:off x="3614857" y="3746871"/>
            <a:ext cx="3484591" cy="1815882"/>
          </a:xfrm>
          <a:prstGeom prst="rect">
            <a:avLst/>
          </a:prstGeom>
          <a:noFill/>
        </p:spPr>
        <p:txBody>
          <a:bodyPr wrap="square" rtlCol="0">
            <a:spAutoFit/>
          </a:bodyPr>
          <a:lstStyle/>
          <a:p>
            <a:pPr marL="285750" indent="-285750" algn="ctr">
              <a:buFont typeface="Arial" panose="020B0604020202020204" pitchFamily="34" charset="0"/>
              <a:buChar char="•"/>
            </a:pPr>
            <a:r>
              <a:rPr lang="en-US" sz="1600" dirty="0"/>
              <a:t>Students will need to wear their class shirt on June 4</a:t>
            </a:r>
            <a:r>
              <a:rPr lang="en-US" sz="1600" baseline="30000" dirty="0"/>
              <a:t>th</a:t>
            </a:r>
            <a:r>
              <a:rPr lang="en-US" sz="1600" dirty="0"/>
              <a:t> for our end of year celebration. </a:t>
            </a:r>
          </a:p>
          <a:p>
            <a:pPr marL="285750" lvl="0" indent="-285750" algn="ctr">
              <a:buFont typeface="Arial" panose="020B0604020202020204" pitchFamily="34" charset="0"/>
              <a:buChar char="•"/>
            </a:pPr>
            <a:r>
              <a:rPr lang="en-US" sz="1600" dirty="0" smtClean="0"/>
              <a:t>Continue to work with your child on tying their shoes.  They still have time to make it into the Pete the Cat Tying Shoes Club.</a:t>
            </a:r>
          </a:p>
        </p:txBody>
      </p:sp>
    </p:spTree>
    <p:extLst>
      <p:ext uri="{BB962C8B-B14F-4D97-AF65-F5344CB8AC3E}">
        <p14:creationId xmlns:p14="http://schemas.microsoft.com/office/powerpoint/2010/main" val="50629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45142"/>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January 8</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-12</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b="1" u="sng" dirty="0">
                <a:solidFill>
                  <a:prstClr val="black"/>
                </a:solidFill>
                <a:latin typeface="Century Gothic" panose="020B0502020202020204" pitchFamily="34" charset="0"/>
              </a:rPr>
              <a:t>NEW</a:t>
            </a:r>
            <a:r>
              <a:rPr lang="en-US" dirty="0">
                <a:solidFill>
                  <a:prstClr val="black"/>
                </a:solidFill>
                <a:latin typeface="Century Gothic" panose="020B0502020202020204" pitchFamily="34" charset="0"/>
              </a:rPr>
              <a:t> 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63853"/>
            <a:ext cx="3175212" cy="2400657"/>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January</a:t>
            </a:r>
            <a:endParaRPr lang="en-US" sz="1200" dirty="0">
              <a:solidFill>
                <a:prstClr val="black"/>
              </a:solidFill>
              <a:latin typeface="Century Gothic" panose="020B0502020202020204" pitchFamily="34" charset="0"/>
            </a:endParaRPr>
          </a:p>
          <a:p>
            <a:pPr algn="ctr"/>
            <a:r>
              <a:rPr lang="en-US" sz="1400" b="1" dirty="0" smtClean="0">
                <a:solidFill>
                  <a:prstClr val="black"/>
                </a:solidFill>
                <a:latin typeface="Century Gothic" panose="020B0502020202020204" pitchFamily="34" charset="0"/>
              </a:rPr>
              <a:t>8-9 </a:t>
            </a:r>
            <a:r>
              <a:rPr lang="en-US" sz="1400" dirty="0">
                <a:solidFill>
                  <a:prstClr val="black"/>
                </a:solidFill>
                <a:latin typeface="Century Gothic" panose="020B0502020202020204" pitchFamily="34" charset="0"/>
              </a:rPr>
              <a:t>Last Call for Field Trip Money</a:t>
            </a:r>
          </a:p>
          <a:p>
            <a:pPr algn="ctr"/>
            <a:r>
              <a:rPr lang="en-US" sz="1400" b="1" dirty="0" smtClean="0">
                <a:solidFill>
                  <a:prstClr val="black"/>
                </a:solidFill>
                <a:latin typeface="Century Gothic" panose="020B0502020202020204" pitchFamily="34" charset="0"/>
              </a:rPr>
              <a:t>11 </a:t>
            </a:r>
            <a:r>
              <a:rPr lang="en-US" sz="1400" dirty="0">
                <a:solidFill>
                  <a:prstClr val="black"/>
                </a:solidFill>
                <a:latin typeface="Century Gothic" panose="020B0502020202020204" pitchFamily="34" charset="0"/>
              </a:rPr>
              <a:t>Ferdinand Movie night at Keystone</a:t>
            </a:r>
          </a:p>
          <a:p>
            <a:pPr algn="ctr"/>
            <a:r>
              <a:rPr lang="en-US" sz="1400" b="1" dirty="0" smtClean="0">
                <a:solidFill>
                  <a:prstClr val="black"/>
                </a:solidFill>
                <a:latin typeface="Century Gothic" panose="020B0502020202020204" pitchFamily="34" charset="0"/>
              </a:rPr>
              <a:t>12</a:t>
            </a:r>
            <a:r>
              <a:rPr lang="en-US" sz="1400" dirty="0" smtClean="0">
                <a:solidFill>
                  <a:prstClr val="black"/>
                </a:solidFill>
                <a:latin typeface="Century Gothic" panose="020B0502020202020204" pitchFamily="34" charset="0"/>
              </a:rPr>
              <a:t> 1st </a:t>
            </a:r>
            <a:r>
              <a:rPr lang="en-US" sz="1400" dirty="0">
                <a:solidFill>
                  <a:prstClr val="black"/>
                </a:solidFill>
                <a:latin typeface="Century Gothic" panose="020B0502020202020204" pitchFamily="34" charset="0"/>
              </a:rPr>
              <a:t>Grade Field </a:t>
            </a:r>
            <a:r>
              <a:rPr lang="en-US" sz="1400" dirty="0" smtClean="0">
                <a:solidFill>
                  <a:prstClr val="black"/>
                </a:solidFill>
                <a:latin typeface="Century Gothic" panose="020B0502020202020204" pitchFamily="34" charset="0"/>
              </a:rPr>
              <a:t>Trip to Planetarium</a:t>
            </a:r>
            <a:endParaRPr lang="en-US" sz="1400" dirty="0">
              <a:solidFill>
                <a:prstClr val="black"/>
              </a:solidFill>
              <a:latin typeface="Century Gothic" panose="020B0502020202020204" pitchFamily="34" charset="0"/>
            </a:endParaRPr>
          </a:p>
          <a:p>
            <a:pPr lvl="0" algn="ctr"/>
            <a:r>
              <a:rPr lang="en-US" sz="1400" b="1" dirty="0" smtClean="0">
                <a:solidFill>
                  <a:prstClr val="black"/>
                </a:solidFill>
                <a:latin typeface="Century Gothic" panose="020B0502020202020204" pitchFamily="34" charset="0"/>
              </a:rPr>
              <a:t>12</a:t>
            </a:r>
            <a:r>
              <a:rPr lang="en-US" sz="1400" dirty="0" smtClean="0">
                <a:solidFill>
                  <a:prstClr val="black"/>
                </a:solidFill>
                <a:latin typeface="Century Gothic" panose="020B0502020202020204" pitchFamily="34" charset="0"/>
              </a:rPr>
              <a:t> </a:t>
            </a:r>
            <a:r>
              <a:rPr lang="en-US" sz="1400" dirty="0">
                <a:solidFill>
                  <a:prstClr val="black"/>
                </a:solidFill>
                <a:latin typeface="Century Gothic" panose="020B0502020202020204" pitchFamily="34" charset="0"/>
              </a:rPr>
              <a:t>Snack </a:t>
            </a:r>
            <a:r>
              <a:rPr lang="en-US" sz="1400" dirty="0" smtClean="0">
                <a:solidFill>
                  <a:prstClr val="black"/>
                </a:solidFill>
                <a:latin typeface="Century Gothic" panose="020B0502020202020204" pitchFamily="34" charset="0"/>
              </a:rPr>
              <a:t>Cart</a:t>
            </a:r>
          </a:p>
          <a:p>
            <a:pPr lvl="0" algn="ctr"/>
            <a:r>
              <a:rPr lang="en-US" sz="1400" b="1" dirty="0" smtClean="0">
                <a:solidFill>
                  <a:prstClr val="black"/>
                </a:solidFill>
                <a:latin typeface="Century Gothic" panose="020B0502020202020204" pitchFamily="34" charset="0"/>
              </a:rPr>
              <a:t>15</a:t>
            </a:r>
            <a:r>
              <a:rPr lang="en-US" sz="1400" dirty="0" smtClean="0">
                <a:solidFill>
                  <a:prstClr val="black"/>
                </a:solidFill>
                <a:latin typeface="Century Gothic" panose="020B0502020202020204" pitchFamily="34" charset="0"/>
              </a:rPr>
              <a:t> No School – Martin Luther King Jr. Day</a:t>
            </a:r>
          </a:p>
          <a:p>
            <a:pPr lvl="0" algn="ctr"/>
            <a:endParaRPr lang="en-US" sz="1400" dirty="0" smtClean="0">
              <a:solidFill>
                <a:prstClr val="black"/>
              </a:solidFill>
              <a:latin typeface="Century Gothic" panose="020B0502020202020204" pitchFamily="34" charset="0"/>
            </a:endParaRPr>
          </a:p>
        </p:txBody>
      </p:sp>
      <p:sp>
        <p:nvSpPr>
          <p:cNvPr id="4" name="TextBox 3"/>
          <p:cNvSpPr txBox="1"/>
          <p:nvPr/>
        </p:nvSpPr>
        <p:spPr>
          <a:xfrm>
            <a:off x="3614857" y="3717706"/>
            <a:ext cx="3484591" cy="2554545"/>
          </a:xfrm>
          <a:prstGeom prst="rect">
            <a:avLst/>
          </a:prstGeom>
          <a:noFill/>
        </p:spPr>
        <p:txBody>
          <a:bodyPr wrap="square" rtlCol="0">
            <a:spAutoFit/>
          </a:bodyPr>
          <a:lstStyle/>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We would love to see you at Movie Night at Keystone Theatre in Mt. Washington this Thursday!</a:t>
            </a:r>
          </a:p>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We need empty toilet paper rolls for STEM lab.  Thank you!</a:t>
            </a:r>
            <a:endParaRPr lang="en-US" sz="16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600" dirty="0">
                <a:solidFill>
                  <a:prstClr val="black"/>
                </a:solidFill>
                <a:latin typeface="Century Gothic" panose="020B0502020202020204" pitchFamily="34" charset="0"/>
              </a:rPr>
              <a:t>Dress your child for the weather! It </a:t>
            </a:r>
            <a:r>
              <a:rPr lang="en-US" sz="1600" dirty="0" smtClean="0">
                <a:solidFill>
                  <a:prstClr val="black"/>
                </a:solidFill>
                <a:latin typeface="Century Gothic" panose="020B0502020202020204" pitchFamily="34" charset="0"/>
              </a:rPr>
              <a:t>is COLD!</a:t>
            </a:r>
          </a:p>
          <a:p>
            <a:pPr marL="285750" lvl="0" indent="-285750" algn="ctr">
              <a:buFont typeface="Arial" panose="020B0604020202020204" pitchFamily="34" charset="0"/>
              <a:buChar char="•"/>
            </a:pPr>
            <a:r>
              <a:rPr lang="en-US" sz="1600" dirty="0" smtClean="0">
                <a:solidFill>
                  <a:prstClr val="black"/>
                </a:solidFill>
                <a:latin typeface="Century Gothic" panose="020B0502020202020204" pitchFamily="34" charset="0"/>
              </a:rPr>
              <a:t>Remember to send your child in tennis shoes for P.E. </a:t>
            </a:r>
            <a:endParaRPr lang="en-US" sz="1600" dirty="0">
              <a:solidFill>
                <a:prstClr val="black"/>
              </a:solidFill>
              <a:latin typeface="Century Gothic" panose="020B0502020202020204" pitchFamily="34" charset="0"/>
            </a:endParaRPr>
          </a:p>
        </p:txBody>
      </p:sp>
      <p:sp>
        <p:nvSpPr>
          <p:cNvPr id="5" name="TextBox 4"/>
          <p:cNvSpPr txBox="1"/>
          <p:nvPr/>
        </p:nvSpPr>
        <p:spPr>
          <a:xfrm>
            <a:off x="211681" y="6925707"/>
            <a:ext cx="2650142" cy="2585323"/>
          </a:xfrm>
          <a:prstGeom prst="rect">
            <a:avLst/>
          </a:prstGeom>
          <a:noFill/>
        </p:spPr>
        <p:txBody>
          <a:bodyPr wrap="square" rtlCol="0">
            <a:spAutoFit/>
          </a:bodyPr>
          <a:lstStyle/>
          <a:p>
            <a:pPr lvl="0" algn="ctr"/>
            <a:r>
              <a:rPr lang="en-US" b="1" dirty="0">
                <a:solidFill>
                  <a:prstClr val="black"/>
                </a:solidFill>
                <a:latin typeface="Century Gothic" panose="020B0502020202020204" pitchFamily="34" charset="0"/>
              </a:rPr>
              <a:t>In Reading </a:t>
            </a:r>
            <a:r>
              <a:rPr lang="en-US" dirty="0">
                <a:solidFill>
                  <a:prstClr val="black"/>
                </a:solidFill>
                <a:latin typeface="Century Gothic" panose="020B0502020202020204" pitchFamily="34" charset="0"/>
              </a:rPr>
              <a:t>we will </a:t>
            </a:r>
            <a:r>
              <a:rPr lang="en-US" dirty="0" smtClean="0">
                <a:solidFill>
                  <a:prstClr val="black"/>
                </a:solidFill>
                <a:latin typeface="Century Gothic" panose="020B0502020202020204" pitchFamily="34" charset="0"/>
              </a:rPr>
              <a:t>identify who is telling the story at various points in the text.</a:t>
            </a:r>
          </a:p>
          <a:p>
            <a:pPr lvl="0" algn="ctr"/>
            <a:endParaRPr lang="en-US" dirty="0">
              <a:solidFill>
                <a:prstClr val="black"/>
              </a:solidFill>
              <a:latin typeface="Century Gothic" panose="020B0502020202020204" pitchFamily="34" charset="0"/>
            </a:endParaRPr>
          </a:p>
          <a:p>
            <a:pPr lvl="0" algn="ctr"/>
            <a:r>
              <a:rPr lang="en-US" b="1" dirty="0">
                <a:solidFill>
                  <a:prstClr val="black"/>
                </a:solidFill>
                <a:latin typeface="Century Gothic" panose="020B0502020202020204" pitchFamily="34" charset="0"/>
              </a:rPr>
              <a:t>In Math </a:t>
            </a:r>
            <a:r>
              <a:rPr lang="en-US" dirty="0">
                <a:solidFill>
                  <a:prstClr val="black"/>
                </a:solidFill>
                <a:latin typeface="Century Gothic" panose="020B0502020202020204" pitchFamily="34" charset="0"/>
              </a:rPr>
              <a:t>we will be adding and subtracting 10 from 2 digit numbers.</a:t>
            </a: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b="1" dirty="0">
                <a:solidFill>
                  <a:prstClr val="black"/>
                </a:solidFill>
                <a:latin typeface="Century Gothic" panose="020B0502020202020204" pitchFamily="34" charset="0"/>
              </a:rPr>
              <a:t>In </a:t>
            </a:r>
            <a:r>
              <a:rPr lang="en-US" b="1" dirty="0" smtClean="0">
                <a:solidFill>
                  <a:prstClr val="black"/>
                </a:solidFill>
                <a:latin typeface="Century Gothic" panose="020B0502020202020204" pitchFamily="34" charset="0"/>
              </a:rPr>
              <a:t>Science </a:t>
            </a:r>
            <a:r>
              <a:rPr lang="en-US" dirty="0" smtClean="0">
                <a:solidFill>
                  <a:prstClr val="black"/>
                </a:solidFill>
                <a:latin typeface="Century Gothic" panose="020B0502020202020204" pitchFamily="34" charset="0"/>
              </a:rPr>
              <a:t>we </a:t>
            </a:r>
            <a:r>
              <a:rPr lang="en-US" dirty="0">
                <a:solidFill>
                  <a:prstClr val="black"/>
                </a:solidFill>
                <a:latin typeface="Century Gothic" panose="020B0502020202020204" pitchFamily="34" charset="0"/>
              </a:rPr>
              <a:t>will </a:t>
            </a:r>
            <a:r>
              <a:rPr lang="en-US" dirty="0" smtClean="0">
                <a:solidFill>
                  <a:prstClr val="black"/>
                </a:solidFill>
                <a:latin typeface="Century Gothic" panose="020B0502020202020204" pitchFamily="34" charset="0"/>
              </a:rPr>
              <a:t>be learning about the Solar System.</a:t>
            </a:r>
            <a:endParaRPr lang="en-US" dirty="0">
              <a:solidFill>
                <a:prstClr val="black"/>
              </a:solidFill>
              <a:latin typeface="Century Gothic" panose="020B0502020202020204" pitchFamily="34" charset="0"/>
            </a:endParaRPr>
          </a:p>
          <a:p>
            <a:pPr lvl="0" algn="ctr"/>
            <a:endParaRPr lang="en-US" dirty="0">
              <a:solidFill>
                <a:prstClr val="black"/>
              </a:solidFill>
              <a:latin typeface="Century Gothic" panose="020B0502020202020204" pitchFamily="34" charset="0"/>
            </a:endParaRPr>
          </a:p>
          <a:p>
            <a:pPr lvl="0" algn="ctr"/>
            <a:endParaRPr lang="en-US" b="1" dirty="0" smtClean="0">
              <a:solidFill>
                <a:prstClr val="black"/>
              </a:solidFill>
              <a:latin typeface="Century Gothic" panose="020B0502020202020204" pitchFamily="34" charset="0"/>
            </a:endParaRPr>
          </a:p>
          <a:p>
            <a:pPr lvl="0" algn="ctr"/>
            <a:r>
              <a:rPr lang="en-US" b="1" dirty="0" smtClean="0">
                <a:solidFill>
                  <a:prstClr val="black"/>
                </a:solidFill>
                <a:latin typeface="Century Gothic" panose="020B0502020202020204" pitchFamily="34" charset="0"/>
              </a:rPr>
              <a:t>In </a:t>
            </a:r>
            <a:r>
              <a:rPr lang="en-US" b="1" dirty="0">
                <a:solidFill>
                  <a:prstClr val="black"/>
                </a:solidFill>
                <a:latin typeface="Century Gothic" panose="020B0502020202020204" pitchFamily="34" charset="0"/>
              </a:rPr>
              <a:t>Writing </a:t>
            </a:r>
            <a:r>
              <a:rPr lang="en-US" dirty="0">
                <a:solidFill>
                  <a:prstClr val="black"/>
                </a:solidFill>
                <a:latin typeface="Century Gothic" panose="020B0502020202020204" pitchFamily="34" charset="0"/>
              </a:rPr>
              <a:t>we will be </a:t>
            </a:r>
            <a:r>
              <a:rPr lang="en-US" dirty="0" smtClean="0">
                <a:solidFill>
                  <a:prstClr val="black"/>
                </a:solidFill>
                <a:latin typeface="Century Gothic" panose="020B0502020202020204" pitchFamily="34" charset="0"/>
              </a:rPr>
              <a:t>working on writing opinion pieces.</a:t>
            </a:r>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1973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May 29</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June 1</a:t>
            </a:r>
            <a:r>
              <a:rPr lang="en-US" sz="2400" baseline="30000" dirty="0" smtClean="0">
                <a:solidFill>
                  <a:prstClr val="black"/>
                </a:solidFill>
                <a:latin typeface="HelloEtchASketch" panose="02000603000000000000" pitchFamily="2" charset="0"/>
                <a:ea typeface="HelloEtchASketch" panose="02000603000000000000" pitchFamily="2" charset="0"/>
              </a:rPr>
              <a:t>st</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0" y="3830466"/>
            <a:ext cx="3614857" cy="2185214"/>
          </a:xfrm>
          <a:prstGeom prst="rect">
            <a:avLst/>
          </a:prstGeom>
          <a:noFill/>
        </p:spPr>
        <p:txBody>
          <a:bodyPr wrap="square" numCol="2"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May</a:t>
            </a:r>
            <a:endParaRPr lang="en-US" sz="1400" b="1" dirty="0">
              <a:solidFill>
                <a:prstClr val="black"/>
              </a:solidFill>
              <a:latin typeface="Century Gothic" panose="020B0502020202020204" pitchFamily="34"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29</a:t>
            </a:r>
            <a:r>
              <a:rPr lang="en-US" sz="1400" b="1" dirty="0" smtClean="0">
                <a:solidFill>
                  <a:prstClr val="black"/>
                </a:solidFill>
                <a:latin typeface="Century Gothic" panose="020B0502020202020204" pitchFamily="34" charset="0"/>
                <a:ea typeface="HelloDaisy" panose="02000603000000000000" pitchFamily="2" charset="0"/>
              </a:rPr>
              <a:t> KPREP Testing Wraps up (3</a:t>
            </a:r>
            <a:r>
              <a:rPr lang="en-US" sz="1400" b="1" baseline="30000" dirty="0" smtClean="0">
                <a:solidFill>
                  <a:prstClr val="black"/>
                </a:solidFill>
                <a:latin typeface="Century Gothic" panose="020B0502020202020204" pitchFamily="34" charset="0"/>
                <a:ea typeface="HelloDaisy" panose="02000603000000000000" pitchFamily="2" charset="0"/>
              </a:rPr>
              <a:t>rd</a:t>
            </a:r>
            <a:r>
              <a:rPr lang="en-US" sz="1400" b="1" dirty="0" smtClean="0">
                <a:solidFill>
                  <a:prstClr val="black"/>
                </a:solidFill>
                <a:latin typeface="Century Gothic" panose="020B0502020202020204" pitchFamily="34" charset="0"/>
                <a:ea typeface="HelloDaisy" panose="02000603000000000000" pitchFamily="2" charset="0"/>
              </a:rPr>
              <a:t>-5</a:t>
            </a:r>
            <a:r>
              <a:rPr lang="en-US" sz="1400" b="1" baseline="30000" dirty="0" smtClean="0">
                <a:solidFill>
                  <a:prstClr val="black"/>
                </a:solidFill>
                <a:latin typeface="Century Gothic" panose="020B0502020202020204" pitchFamily="34" charset="0"/>
                <a:ea typeface="HelloDaisy" panose="02000603000000000000" pitchFamily="2" charset="0"/>
              </a:rPr>
              <a:t>th</a:t>
            </a:r>
            <a:r>
              <a:rPr lang="en-US" sz="1400" b="1" dirty="0" smtClean="0">
                <a:solidFill>
                  <a:prstClr val="black"/>
                </a:solidFill>
                <a:latin typeface="Century Gothic" panose="020B0502020202020204" pitchFamily="34" charset="0"/>
                <a:ea typeface="HelloDaisy" panose="02000603000000000000" pitchFamily="2" charset="0"/>
              </a:rPr>
              <a:t> grade only)</a:t>
            </a:r>
          </a:p>
          <a:p>
            <a:pPr algn="ctr"/>
            <a:r>
              <a:rPr lang="en-US" sz="1400" b="1" u="sng" dirty="0" smtClean="0">
                <a:solidFill>
                  <a:prstClr val="black"/>
                </a:solidFill>
                <a:latin typeface="Century Gothic" panose="020B0502020202020204" pitchFamily="34" charset="0"/>
                <a:ea typeface="HelloDaisy" panose="02000603000000000000" pitchFamily="2" charset="0"/>
              </a:rPr>
              <a:t>28</a:t>
            </a:r>
            <a:r>
              <a:rPr lang="en-US" sz="1400" b="1" dirty="0" smtClean="0">
                <a:solidFill>
                  <a:prstClr val="black"/>
                </a:solidFill>
                <a:latin typeface="Century Gothic" panose="020B0502020202020204" pitchFamily="34" charset="0"/>
                <a:ea typeface="HelloDaisy" panose="02000603000000000000" pitchFamily="2" charset="0"/>
              </a:rPr>
              <a:t> No School</a:t>
            </a:r>
            <a:endParaRPr lang="en-US" sz="1400" b="1" dirty="0">
              <a:solidFill>
                <a:prstClr val="black"/>
              </a:solidFill>
              <a:latin typeface="Century Gothic" panose="020B0502020202020204" pitchFamily="34" charset="0"/>
              <a:ea typeface="HelloDaisy" panose="02000603000000000000" pitchFamily="2" charset="0"/>
            </a:endParaRPr>
          </a:p>
          <a:p>
            <a:pPr algn="ctr"/>
            <a:endParaRPr lang="en-US" sz="2400" dirty="0" smtClean="0">
              <a:solidFill>
                <a:prstClr val="black"/>
              </a:solidFill>
              <a:latin typeface="HelloDaisy" panose="02000603000000000000" pitchFamily="2" charset="0"/>
              <a:ea typeface="HelloDaisy" panose="02000603000000000000" pitchFamily="2" charset="0"/>
            </a:endParaRPr>
          </a:p>
          <a:p>
            <a:pPr algn="ctr"/>
            <a:endParaRPr lang="en-US" sz="2400" dirty="0">
              <a:solidFill>
                <a:prstClr val="black"/>
              </a:solidFill>
              <a:latin typeface="HelloDaisy" panose="02000603000000000000" pitchFamily="2" charset="0"/>
              <a:ea typeface="HelloDaisy" panose="02000603000000000000" pitchFamily="2" charset="0"/>
            </a:endParaRPr>
          </a:p>
          <a:p>
            <a:pPr algn="ctr"/>
            <a:r>
              <a:rPr lang="en-US" sz="2400" dirty="0" smtClean="0">
                <a:solidFill>
                  <a:prstClr val="black"/>
                </a:solidFill>
                <a:latin typeface="HelloDaisy" panose="02000603000000000000" pitchFamily="2" charset="0"/>
                <a:ea typeface="HelloDaisy" panose="02000603000000000000" pitchFamily="2" charset="0"/>
              </a:rPr>
              <a:t>June</a:t>
            </a:r>
            <a:endParaRPr lang="en-US" sz="2400" dirty="0">
              <a:solidFill>
                <a:prstClr val="black"/>
              </a:solidFill>
              <a:latin typeface="HelloDaisy" panose="02000603000000000000" pitchFamily="2" charset="0"/>
              <a:ea typeface="HelloDaisy" panose="02000603000000000000" pitchFamily="2" charset="0"/>
            </a:endParaRPr>
          </a:p>
          <a:p>
            <a:pPr algn="ctr"/>
            <a:r>
              <a:rPr lang="en-US" sz="1400" b="1" u="sng" dirty="0" smtClean="0">
                <a:solidFill>
                  <a:prstClr val="black"/>
                </a:solidFill>
                <a:latin typeface="Century Gothic" panose="020B0502020202020204" pitchFamily="34" charset="0"/>
                <a:ea typeface="HelloDaisy" panose="02000603000000000000" pitchFamily="2" charset="0"/>
              </a:rPr>
              <a:t>May 30- 5 </a:t>
            </a:r>
          </a:p>
          <a:p>
            <a:pPr algn="ctr"/>
            <a:r>
              <a:rPr lang="en-US" sz="1400" b="1" dirty="0" smtClean="0">
                <a:solidFill>
                  <a:prstClr val="black"/>
                </a:solidFill>
                <a:latin typeface="Century Gothic" panose="020B0502020202020204" pitchFamily="34" charset="0"/>
                <a:ea typeface="HelloDaisy" panose="02000603000000000000" pitchFamily="2" charset="0"/>
              </a:rPr>
              <a:t>BOGO Book Fair</a:t>
            </a:r>
          </a:p>
          <a:p>
            <a:pPr algn="ctr"/>
            <a:r>
              <a:rPr lang="en-US" sz="1400" b="1" u="sng" dirty="0" smtClean="0">
                <a:solidFill>
                  <a:prstClr val="black"/>
                </a:solidFill>
                <a:latin typeface="Century Gothic" panose="020B0502020202020204" pitchFamily="34" charset="0"/>
                <a:ea typeface="HelloDaisy" panose="02000603000000000000" pitchFamily="2" charset="0"/>
              </a:rPr>
              <a:t>4</a:t>
            </a:r>
            <a:r>
              <a:rPr lang="en-US" sz="1400" b="1" dirty="0" smtClean="0">
                <a:solidFill>
                  <a:prstClr val="black"/>
                </a:solidFill>
                <a:latin typeface="Century Gothic" panose="020B0502020202020204" pitchFamily="34" charset="0"/>
                <a:ea typeface="HelloDaisy" panose="02000603000000000000" pitchFamily="2" charset="0"/>
              </a:rPr>
              <a:t> 1</a:t>
            </a:r>
            <a:r>
              <a:rPr lang="en-US" sz="1400" b="1" baseline="30000" dirty="0" smtClean="0">
                <a:solidFill>
                  <a:prstClr val="black"/>
                </a:solidFill>
                <a:latin typeface="Century Gothic" panose="020B0502020202020204" pitchFamily="34" charset="0"/>
                <a:ea typeface="HelloDaisy" panose="02000603000000000000" pitchFamily="2" charset="0"/>
              </a:rPr>
              <a:t>st</a:t>
            </a:r>
            <a:r>
              <a:rPr lang="en-US" sz="1400" b="1" dirty="0" smtClean="0">
                <a:solidFill>
                  <a:prstClr val="black"/>
                </a:solidFill>
                <a:latin typeface="Century Gothic" panose="020B0502020202020204" pitchFamily="34" charset="0"/>
                <a:ea typeface="HelloDaisy" panose="02000603000000000000" pitchFamily="2" charset="0"/>
              </a:rPr>
              <a:t> grade end of year celebration 1:15</a:t>
            </a:r>
          </a:p>
          <a:p>
            <a:pPr algn="ctr"/>
            <a:r>
              <a:rPr lang="en-US" sz="1400" b="1" u="sng" dirty="0" smtClean="0">
                <a:solidFill>
                  <a:prstClr val="black"/>
                </a:solidFill>
                <a:latin typeface="Century Gothic" panose="020B0502020202020204" pitchFamily="34" charset="0"/>
                <a:ea typeface="HelloDaisy" panose="02000603000000000000" pitchFamily="2" charset="0"/>
              </a:rPr>
              <a:t>6</a:t>
            </a:r>
            <a:r>
              <a:rPr lang="en-US" sz="1400" b="1" dirty="0" smtClean="0">
                <a:solidFill>
                  <a:prstClr val="black"/>
                </a:solidFill>
                <a:latin typeface="Century Gothic" panose="020B0502020202020204" pitchFamily="34" charset="0"/>
                <a:ea typeface="HelloDaisy" panose="02000603000000000000" pitchFamily="2" charset="0"/>
              </a:rPr>
              <a:t> Field Day</a:t>
            </a:r>
          </a:p>
          <a:p>
            <a:pPr algn="ctr"/>
            <a:r>
              <a:rPr lang="en-US" sz="1400" b="1" u="sng" dirty="0" smtClean="0">
                <a:solidFill>
                  <a:prstClr val="black"/>
                </a:solidFill>
                <a:latin typeface="Century Gothic" panose="020B0502020202020204" pitchFamily="34" charset="0"/>
                <a:ea typeface="HelloDaisy" panose="02000603000000000000" pitchFamily="2" charset="0"/>
              </a:rPr>
              <a:t>8</a:t>
            </a:r>
            <a:r>
              <a:rPr lang="en-US" sz="1400" b="1" dirty="0" smtClean="0">
                <a:solidFill>
                  <a:prstClr val="black"/>
                </a:solidFill>
                <a:latin typeface="Century Gothic" panose="020B0502020202020204" pitchFamily="34" charset="0"/>
                <a:ea typeface="HelloDaisy" panose="02000603000000000000" pitchFamily="2" charset="0"/>
              </a:rPr>
              <a:t> Last Day of School</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5" name="TextBox 4"/>
          <p:cNvSpPr txBox="1"/>
          <p:nvPr/>
        </p:nvSpPr>
        <p:spPr>
          <a:xfrm>
            <a:off x="211681" y="6925707"/>
            <a:ext cx="2650142" cy="1815882"/>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200" dirty="0">
                <a:solidFill>
                  <a:prstClr val="black"/>
                </a:solidFill>
                <a:latin typeface="Century Gothic" panose="020B0502020202020204" pitchFamily="34" charset="0"/>
              </a:rPr>
              <a:t>we will </a:t>
            </a:r>
            <a:r>
              <a:rPr lang="en-US" sz="1200" dirty="0" smtClean="0">
                <a:solidFill>
                  <a:prstClr val="black"/>
                </a:solidFill>
                <a:latin typeface="Century Gothic" panose="020B0502020202020204" pitchFamily="34" charset="0"/>
              </a:rPr>
              <a:t>identify words and phrases in stories or poems that suggest feelings or appeal to the senses.</a:t>
            </a:r>
          </a:p>
          <a:p>
            <a:pPr lvl="0" algn="ctr"/>
            <a:endParaRPr lang="en-US" sz="1600"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Math </a:t>
            </a:r>
            <a:r>
              <a:rPr lang="en-US" sz="1200" dirty="0">
                <a:solidFill>
                  <a:prstClr val="black"/>
                </a:solidFill>
                <a:latin typeface="Century Gothic" panose="020B0502020202020204" pitchFamily="34" charset="0"/>
              </a:rPr>
              <a:t>we will </a:t>
            </a:r>
            <a:r>
              <a:rPr lang="en-US" sz="1200" dirty="0" smtClean="0">
                <a:solidFill>
                  <a:prstClr val="black"/>
                </a:solidFill>
                <a:latin typeface="Century Gothic" panose="020B0502020202020204" pitchFamily="34" charset="0"/>
              </a:rPr>
              <a:t>be reviewing math content. </a:t>
            </a:r>
            <a:endParaRPr lang="en-US" sz="1200" dirty="0">
              <a:solidFill>
                <a:prstClr val="black"/>
              </a:solidFill>
              <a:latin typeface="Century Gothic" panose="020B0502020202020204" pitchFamily="34" charset="0"/>
            </a:endParaRPr>
          </a:p>
        </p:txBody>
      </p:sp>
      <p:sp>
        <p:nvSpPr>
          <p:cNvPr id="6" name="TextBox 5"/>
          <p:cNvSpPr txBox="1"/>
          <p:nvPr/>
        </p:nvSpPr>
        <p:spPr>
          <a:xfrm>
            <a:off x="2833267" y="6925707"/>
            <a:ext cx="2650142" cy="1969770"/>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Science</a:t>
            </a:r>
            <a:r>
              <a:rPr lang="en-US" sz="1200" b="1" dirty="0" smtClean="0">
                <a:solidFill>
                  <a:prstClr val="black"/>
                </a:solidFill>
                <a:latin typeface="Century Gothic" panose="020B0502020202020204" pitchFamily="34" charset="0"/>
              </a:rPr>
              <a:t> </a:t>
            </a:r>
            <a:r>
              <a:rPr lang="en-US" sz="1200" dirty="0" smtClean="0">
                <a:solidFill>
                  <a:prstClr val="black"/>
                </a:solidFill>
                <a:latin typeface="Century Gothic" panose="020B0502020202020204" pitchFamily="34" charset="0"/>
              </a:rPr>
              <a:t>we will be learning </a:t>
            </a:r>
            <a:r>
              <a:rPr lang="en-US" sz="1200" dirty="0">
                <a:solidFill>
                  <a:prstClr val="black"/>
                </a:solidFill>
                <a:latin typeface="Century Gothic" panose="020B0502020202020204" pitchFamily="34" charset="0"/>
              </a:rPr>
              <a:t>about patterns of plants and animals that help offspring survive and offspring isn't exactly like their parents.</a:t>
            </a: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200" dirty="0">
                <a:solidFill>
                  <a:prstClr val="black"/>
                </a:solidFill>
                <a:latin typeface="Century Gothic" panose="020B0502020202020204" pitchFamily="34" charset="0"/>
              </a:rPr>
              <a:t>we </a:t>
            </a:r>
            <a:r>
              <a:rPr lang="en-US" sz="1200" dirty="0" smtClean="0">
                <a:solidFill>
                  <a:prstClr val="black"/>
                </a:solidFill>
                <a:latin typeface="Century Gothic" panose="020B0502020202020204" pitchFamily="34" charset="0"/>
              </a:rPr>
              <a:t>will identify frequently occurring suffixes and what they make words mean</a:t>
            </a:r>
            <a:r>
              <a:rPr lang="en-US" sz="1400" dirty="0" smtClean="0">
                <a:solidFill>
                  <a:prstClr val="black"/>
                </a:solidFill>
                <a:latin typeface="Century Gothic" panose="020B0502020202020204" pitchFamily="34" charset="0"/>
              </a:rPr>
              <a:t>.</a:t>
            </a:r>
            <a:endParaRPr lang="en-US" sz="1400" dirty="0">
              <a:solidFill>
                <a:prstClr val="black"/>
              </a:solidFill>
              <a:latin typeface="Century Gothic" panose="020B0502020202020204" pitchFamily="34" charset="0"/>
            </a:endParaRPr>
          </a:p>
        </p:txBody>
      </p:sp>
      <p:sp>
        <p:nvSpPr>
          <p:cNvPr id="7" name="TextBox 6"/>
          <p:cNvSpPr txBox="1"/>
          <p:nvPr/>
        </p:nvSpPr>
        <p:spPr>
          <a:xfrm>
            <a:off x="3614857" y="3746871"/>
            <a:ext cx="3484591" cy="1815882"/>
          </a:xfrm>
          <a:prstGeom prst="rect">
            <a:avLst/>
          </a:prstGeom>
          <a:noFill/>
        </p:spPr>
        <p:txBody>
          <a:bodyPr wrap="square" rtlCol="0">
            <a:spAutoFit/>
          </a:bodyPr>
          <a:lstStyle/>
          <a:p>
            <a:pPr marL="285750" indent="-285750" algn="ctr">
              <a:buFont typeface="Arial" panose="020B0604020202020204" pitchFamily="34" charset="0"/>
              <a:buChar char="•"/>
            </a:pPr>
            <a:r>
              <a:rPr lang="en-US" sz="1600" dirty="0"/>
              <a:t>Students will need to wear their class shirt on June 4</a:t>
            </a:r>
            <a:r>
              <a:rPr lang="en-US" sz="1600" baseline="30000" dirty="0"/>
              <a:t>th</a:t>
            </a:r>
            <a:r>
              <a:rPr lang="en-US" sz="1600" dirty="0"/>
              <a:t> for our end of year celebration. </a:t>
            </a:r>
          </a:p>
          <a:p>
            <a:pPr marL="285750" lvl="0" indent="-285750" algn="ctr">
              <a:buFont typeface="Arial" panose="020B0604020202020204" pitchFamily="34" charset="0"/>
              <a:buChar char="•"/>
            </a:pPr>
            <a:r>
              <a:rPr lang="en-US" sz="1600" dirty="0" smtClean="0"/>
              <a:t>Continue to work with your child on tying their shoes.  They still have time to make it into the Pete the Cat Tying Shoes Club.</a:t>
            </a:r>
          </a:p>
        </p:txBody>
      </p:sp>
    </p:spTree>
    <p:extLst>
      <p:ext uri="{BB962C8B-B14F-4D97-AF65-F5344CB8AC3E}">
        <p14:creationId xmlns:p14="http://schemas.microsoft.com/office/powerpoint/2010/main" val="215623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369332"/>
          </a:xfrm>
          <a:prstGeom prst="rect">
            <a:avLst/>
          </a:prstGeom>
          <a:noFill/>
        </p:spPr>
        <p:txBody>
          <a:bodyPr wrap="square" rtlCol="0">
            <a:spAutoFit/>
          </a:bodyPr>
          <a:lstStyle/>
          <a:p>
            <a:pPr algn="ctr"/>
            <a:r>
              <a:rPr lang="en-US" dirty="0" smtClean="0"/>
              <a:t>Type Here</a:t>
            </a:r>
            <a:endParaRPr lang="en-US" dirty="0"/>
          </a:p>
        </p:txBody>
      </p:sp>
      <p:sp>
        <p:nvSpPr>
          <p:cNvPr id="3" name="TextBox 2"/>
          <p:cNvSpPr txBox="1"/>
          <p:nvPr/>
        </p:nvSpPr>
        <p:spPr>
          <a:xfrm>
            <a:off x="211681" y="3826639"/>
            <a:ext cx="3175212" cy="369332"/>
          </a:xfrm>
          <a:prstGeom prst="rect">
            <a:avLst/>
          </a:prstGeom>
          <a:noFill/>
        </p:spPr>
        <p:txBody>
          <a:bodyPr wrap="square" rtlCol="0">
            <a:spAutoFit/>
          </a:bodyPr>
          <a:lstStyle/>
          <a:p>
            <a:pPr algn="ctr"/>
            <a:r>
              <a:rPr lang="en-US" dirty="0" smtClean="0"/>
              <a:t>Type Here</a:t>
            </a:r>
            <a:endParaRPr lang="en-US" dirty="0"/>
          </a:p>
        </p:txBody>
      </p:sp>
      <p:sp>
        <p:nvSpPr>
          <p:cNvPr id="4" name="TextBox 3"/>
          <p:cNvSpPr txBox="1"/>
          <p:nvPr/>
        </p:nvSpPr>
        <p:spPr>
          <a:xfrm>
            <a:off x="3614857" y="3826639"/>
            <a:ext cx="3484591" cy="369332"/>
          </a:xfrm>
          <a:prstGeom prst="rect">
            <a:avLst/>
          </a:prstGeom>
          <a:noFill/>
        </p:spPr>
        <p:txBody>
          <a:bodyPr wrap="square" rtlCol="0">
            <a:spAutoFit/>
          </a:bodyPr>
          <a:lstStyle/>
          <a:p>
            <a:pPr algn="ctr"/>
            <a:r>
              <a:rPr lang="en-US" dirty="0" smtClean="0"/>
              <a:t>Type Here</a:t>
            </a:r>
            <a:endParaRPr lang="en-US" dirty="0"/>
          </a:p>
        </p:txBody>
      </p:sp>
      <p:sp>
        <p:nvSpPr>
          <p:cNvPr id="5" name="TextBox 4"/>
          <p:cNvSpPr txBox="1"/>
          <p:nvPr/>
        </p:nvSpPr>
        <p:spPr>
          <a:xfrm>
            <a:off x="211681" y="6925707"/>
            <a:ext cx="2650142" cy="369332"/>
          </a:xfrm>
          <a:prstGeom prst="rect">
            <a:avLst/>
          </a:prstGeom>
          <a:noFill/>
        </p:spPr>
        <p:txBody>
          <a:bodyPr wrap="square" rtlCol="0">
            <a:spAutoFit/>
          </a:bodyPr>
          <a:lstStyle/>
          <a:p>
            <a:pPr algn="ctr"/>
            <a:r>
              <a:rPr lang="en-US" dirty="0" smtClean="0"/>
              <a:t>Type Here</a:t>
            </a:r>
            <a:endParaRPr lang="en-US" dirty="0"/>
          </a:p>
        </p:txBody>
      </p:sp>
      <p:sp>
        <p:nvSpPr>
          <p:cNvPr id="6" name="TextBox 5"/>
          <p:cNvSpPr txBox="1"/>
          <p:nvPr/>
        </p:nvSpPr>
        <p:spPr>
          <a:xfrm>
            <a:off x="2833267" y="6925707"/>
            <a:ext cx="2650142" cy="369332"/>
          </a:xfrm>
          <a:prstGeom prst="rect">
            <a:avLst/>
          </a:prstGeom>
          <a:noFill/>
        </p:spPr>
        <p:txBody>
          <a:bodyPr wrap="square" rtlCol="0">
            <a:spAutoFit/>
          </a:bodyPr>
          <a:lstStyle/>
          <a:p>
            <a:pPr algn="ctr"/>
            <a:r>
              <a:rPr lang="en-US" dirty="0" smtClean="0"/>
              <a:t>Type Here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369332"/>
          </a:xfrm>
          <a:prstGeom prst="rect">
            <a:avLst/>
          </a:prstGeom>
          <a:noFill/>
        </p:spPr>
        <p:txBody>
          <a:bodyPr wrap="square" rtlCol="0">
            <a:spAutoFit/>
          </a:bodyPr>
          <a:lstStyle/>
          <a:p>
            <a:pPr algn="ctr"/>
            <a:r>
              <a:rPr lang="en-US" dirty="0" smtClean="0"/>
              <a:t>Type Here</a:t>
            </a:r>
            <a:endParaRPr lang="en-US" dirty="0"/>
          </a:p>
        </p:txBody>
      </p:sp>
      <p:sp>
        <p:nvSpPr>
          <p:cNvPr id="3" name="TextBox 2"/>
          <p:cNvSpPr txBox="1"/>
          <p:nvPr/>
        </p:nvSpPr>
        <p:spPr>
          <a:xfrm>
            <a:off x="211681" y="3826639"/>
            <a:ext cx="3175212" cy="369332"/>
          </a:xfrm>
          <a:prstGeom prst="rect">
            <a:avLst/>
          </a:prstGeom>
          <a:noFill/>
        </p:spPr>
        <p:txBody>
          <a:bodyPr wrap="square" rtlCol="0">
            <a:spAutoFit/>
          </a:bodyPr>
          <a:lstStyle/>
          <a:p>
            <a:pPr algn="ctr"/>
            <a:r>
              <a:rPr lang="en-US" dirty="0" smtClean="0"/>
              <a:t>Type Here</a:t>
            </a:r>
            <a:endParaRPr lang="en-US" dirty="0"/>
          </a:p>
        </p:txBody>
      </p:sp>
      <p:sp>
        <p:nvSpPr>
          <p:cNvPr id="4" name="TextBox 3"/>
          <p:cNvSpPr txBox="1"/>
          <p:nvPr/>
        </p:nvSpPr>
        <p:spPr>
          <a:xfrm>
            <a:off x="3614857" y="3826639"/>
            <a:ext cx="3484591" cy="369332"/>
          </a:xfrm>
          <a:prstGeom prst="rect">
            <a:avLst/>
          </a:prstGeom>
          <a:noFill/>
        </p:spPr>
        <p:txBody>
          <a:bodyPr wrap="square" rtlCol="0">
            <a:spAutoFit/>
          </a:bodyPr>
          <a:lstStyle/>
          <a:p>
            <a:pPr algn="ctr"/>
            <a:r>
              <a:rPr lang="en-US" dirty="0" smtClean="0"/>
              <a:t>Type Here</a:t>
            </a:r>
            <a:endParaRPr lang="en-US" dirty="0"/>
          </a:p>
        </p:txBody>
      </p:sp>
      <p:sp>
        <p:nvSpPr>
          <p:cNvPr id="5" name="TextBox 4"/>
          <p:cNvSpPr txBox="1"/>
          <p:nvPr/>
        </p:nvSpPr>
        <p:spPr>
          <a:xfrm>
            <a:off x="211681" y="6925707"/>
            <a:ext cx="2650142" cy="369332"/>
          </a:xfrm>
          <a:prstGeom prst="rect">
            <a:avLst/>
          </a:prstGeom>
          <a:noFill/>
        </p:spPr>
        <p:txBody>
          <a:bodyPr wrap="square" rtlCol="0">
            <a:spAutoFit/>
          </a:bodyPr>
          <a:lstStyle/>
          <a:p>
            <a:pPr algn="ctr"/>
            <a:r>
              <a:rPr lang="en-US" dirty="0" smtClean="0"/>
              <a:t>Type Here</a:t>
            </a:r>
            <a:endParaRPr lang="en-US" dirty="0"/>
          </a:p>
        </p:txBody>
      </p:sp>
      <p:sp>
        <p:nvSpPr>
          <p:cNvPr id="6" name="TextBox 5"/>
          <p:cNvSpPr txBox="1"/>
          <p:nvPr/>
        </p:nvSpPr>
        <p:spPr>
          <a:xfrm>
            <a:off x="2833267" y="6925707"/>
            <a:ext cx="2650142" cy="369332"/>
          </a:xfrm>
          <a:prstGeom prst="rect">
            <a:avLst/>
          </a:prstGeom>
          <a:noFill/>
        </p:spPr>
        <p:txBody>
          <a:bodyPr wrap="square" rtlCol="0">
            <a:spAutoFit/>
          </a:bodyPr>
          <a:lstStyle/>
          <a:p>
            <a:pPr algn="ctr"/>
            <a:r>
              <a:rPr lang="en-US" dirty="0" smtClean="0"/>
              <a:t>Type Here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June 4</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–8</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826639"/>
            <a:ext cx="3175212" cy="2246769"/>
          </a:xfrm>
          <a:prstGeom prst="rect">
            <a:avLst/>
          </a:prstGeom>
          <a:noFill/>
        </p:spPr>
        <p:txBody>
          <a:bodyPr wrap="square" rtlCol="0">
            <a:spAutoFit/>
          </a:bodyPr>
          <a:lstStyle/>
          <a:p>
            <a:pPr algn="ctr"/>
            <a:r>
              <a:rPr lang="en-US" sz="3200" dirty="0">
                <a:solidFill>
                  <a:prstClr val="black"/>
                </a:solidFill>
                <a:latin typeface="HelloDaisy" panose="02000603000000000000" pitchFamily="2" charset="0"/>
                <a:ea typeface="HelloDaisy" panose="02000603000000000000" pitchFamily="2" charset="0"/>
              </a:rPr>
              <a:t>June</a:t>
            </a:r>
          </a:p>
          <a:p>
            <a:pPr algn="ctr"/>
            <a:r>
              <a:rPr lang="en-US" b="1" u="sng" dirty="0">
                <a:solidFill>
                  <a:prstClr val="black"/>
                </a:solidFill>
                <a:latin typeface="Century Gothic" panose="020B0502020202020204" pitchFamily="34" charset="0"/>
                <a:ea typeface="HelloDaisy" panose="02000603000000000000" pitchFamily="2" charset="0"/>
              </a:rPr>
              <a:t>May 30- 5 </a:t>
            </a:r>
          </a:p>
          <a:p>
            <a:pPr algn="ctr"/>
            <a:r>
              <a:rPr lang="en-US" b="1" dirty="0">
                <a:solidFill>
                  <a:prstClr val="black"/>
                </a:solidFill>
                <a:latin typeface="Century Gothic" panose="020B0502020202020204" pitchFamily="34" charset="0"/>
                <a:ea typeface="HelloDaisy" panose="02000603000000000000" pitchFamily="2" charset="0"/>
              </a:rPr>
              <a:t>BOGO Book Fair</a:t>
            </a:r>
          </a:p>
          <a:p>
            <a:pPr algn="ctr"/>
            <a:r>
              <a:rPr lang="en-US" b="1" u="sng" dirty="0">
                <a:solidFill>
                  <a:prstClr val="black"/>
                </a:solidFill>
                <a:latin typeface="Century Gothic" panose="020B0502020202020204" pitchFamily="34" charset="0"/>
                <a:ea typeface="HelloDaisy" panose="02000603000000000000" pitchFamily="2" charset="0"/>
              </a:rPr>
              <a:t>4</a:t>
            </a:r>
            <a:r>
              <a:rPr lang="en-US" b="1" dirty="0">
                <a:solidFill>
                  <a:prstClr val="black"/>
                </a:solidFill>
                <a:latin typeface="Century Gothic" panose="020B0502020202020204" pitchFamily="34" charset="0"/>
                <a:ea typeface="HelloDaisy" panose="02000603000000000000" pitchFamily="2" charset="0"/>
              </a:rPr>
              <a:t> 1</a:t>
            </a:r>
            <a:r>
              <a:rPr lang="en-US" b="1" baseline="30000" dirty="0">
                <a:solidFill>
                  <a:prstClr val="black"/>
                </a:solidFill>
                <a:latin typeface="Century Gothic" panose="020B0502020202020204" pitchFamily="34" charset="0"/>
                <a:ea typeface="HelloDaisy" panose="02000603000000000000" pitchFamily="2" charset="0"/>
              </a:rPr>
              <a:t>st</a:t>
            </a:r>
            <a:r>
              <a:rPr lang="en-US" b="1" dirty="0">
                <a:solidFill>
                  <a:prstClr val="black"/>
                </a:solidFill>
                <a:latin typeface="Century Gothic" panose="020B0502020202020204" pitchFamily="34" charset="0"/>
                <a:ea typeface="HelloDaisy" panose="02000603000000000000" pitchFamily="2" charset="0"/>
              </a:rPr>
              <a:t> grade end of year celebration 1:15</a:t>
            </a:r>
          </a:p>
          <a:p>
            <a:pPr algn="ctr"/>
            <a:r>
              <a:rPr lang="en-US" b="1" u="sng" dirty="0">
                <a:solidFill>
                  <a:prstClr val="black"/>
                </a:solidFill>
                <a:latin typeface="Century Gothic" panose="020B0502020202020204" pitchFamily="34" charset="0"/>
                <a:ea typeface="HelloDaisy" panose="02000603000000000000" pitchFamily="2" charset="0"/>
              </a:rPr>
              <a:t>6</a:t>
            </a:r>
            <a:r>
              <a:rPr lang="en-US" b="1" dirty="0">
                <a:solidFill>
                  <a:prstClr val="black"/>
                </a:solidFill>
                <a:latin typeface="Century Gothic" panose="020B0502020202020204" pitchFamily="34" charset="0"/>
                <a:ea typeface="HelloDaisy" panose="02000603000000000000" pitchFamily="2" charset="0"/>
              </a:rPr>
              <a:t> Field Day</a:t>
            </a:r>
          </a:p>
          <a:p>
            <a:pPr algn="ctr"/>
            <a:r>
              <a:rPr lang="en-US" b="1" u="sng" dirty="0">
                <a:solidFill>
                  <a:prstClr val="black"/>
                </a:solidFill>
                <a:latin typeface="Century Gothic" panose="020B0502020202020204" pitchFamily="34" charset="0"/>
                <a:ea typeface="HelloDaisy" panose="02000603000000000000" pitchFamily="2" charset="0"/>
              </a:rPr>
              <a:t>8</a:t>
            </a:r>
            <a:r>
              <a:rPr lang="en-US" b="1" dirty="0">
                <a:solidFill>
                  <a:prstClr val="black"/>
                </a:solidFill>
                <a:latin typeface="Century Gothic" panose="020B0502020202020204" pitchFamily="34" charset="0"/>
                <a:ea typeface="HelloDaisy" panose="02000603000000000000" pitchFamily="2" charset="0"/>
              </a:rPr>
              <a:t> Last Day of School</a:t>
            </a:r>
          </a:p>
        </p:txBody>
      </p:sp>
      <p:sp>
        <p:nvSpPr>
          <p:cNvPr id="4" name="TextBox 3"/>
          <p:cNvSpPr txBox="1"/>
          <p:nvPr/>
        </p:nvSpPr>
        <p:spPr>
          <a:xfrm>
            <a:off x="3614857" y="3826639"/>
            <a:ext cx="3484591" cy="2462213"/>
          </a:xfrm>
          <a:prstGeom prst="rect">
            <a:avLst/>
          </a:prstGeom>
          <a:noFill/>
        </p:spPr>
        <p:txBody>
          <a:bodyPr wrap="square" rtlCol="0">
            <a:spAutoFit/>
          </a:bodyPr>
          <a:lstStyle/>
          <a:p>
            <a:pPr algn="ctr"/>
            <a:r>
              <a:rPr lang="en-US" dirty="0" smtClean="0"/>
              <a:t>Remember to wear class shirt on </a:t>
            </a:r>
            <a:r>
              <a:rPr lang="en-US" smtClean="0"/>
              <a:t>June 4</a:t>
            </a:r>
            <a:r>
              <a:rPr lang="en-US" baseline="30000" smtClean="0"/>
              <a:t>th!</a:t>
            </a:r>
            <a:endParaRPr lang="en-US" dirty="0" smtClean="0"/>
          </a:p>
          <a:p>
            <a:pPr algn="ctr"/>
            <a:endParaRPr lang="en-US" dirty="0" smtClean="0"/>
          </a:p>
          <a:p>
            <a:pPr algn="ctr"/>
            <a:r>
              <a:rPr lang="en-US" sz="2000" b="1" dirty="0" smtClean="0"/>
              <a:t>Have a wonderful summer!  Continue to practice reading, writing, and math over the summer so you come back 2</a:t>
            </a:r>
            <a:r>
              <a:rPr lang="en-US" sz="2000" b="1" baseline="30000" dirty="0" smtClean="0"/>
              <a:t>nd</a:t>
            </a:r>
            <a:r>
              <a:rPr lang="en-US" sz="2000" b="1" dirty="0" smtClean="0"/>
              <a:t> grade ready!</a:t>
            </a:r>
            <a:endParaRPr lang="en-US" sz="2000" b="1" dirty="0"/>
          </a:p>
        </p:txBody>
      </p:sp>
      <p:sp>
        <p:nvSpPr>
          <p:cNvPr id="5" name="TextBox 4"/>
          <p:cNvSpPr txBox="1"/>
          <p:nvPr/>
        </p:nvSpPr>
        <p:spPr>
          <a:xfrm>
            <a:off x="211681" y="6925707"/>
            <a:ext cx="2650142" cy="2062103"/>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reviewing and preparing for 2</a:t>
            </a:r>
            <a:r>
              <a:rPr lang="en-US" sz="1600" baseline="30000" dirty="0" smtClean="0">
                <a:solidFill>
                  <a:prstClr val="black"/>
                </a:solidFill>
                <a:latin typeface="Century Gothic" panose="020B0502020202020204" pitchFamily="34" charset="0"/>
              </a:rPr>
              <a:t>nd</a:t>
            </a:r>
            <a:r>
              <a:rPr lang="en-US" sz="1600" dirty="0" smtClean="0">
                <a:solidFill>
                  <a:prstClr val="black"/>
                </a:solidFill>
                <a:latin typeface="Century Gothic" panose="020B0502020202020204" pitchFamily="34" charset="0"/>
              </a:rPr>
              <a:t> grade.</a:t>
            </a:r>
            <a:endParaRPr lang="en-US" sz="1600" dirty="0">
              <a:solidFill>
                <a:prstClr val="black"/>
              </a:solidFill>
              <a:latin typeface="Century Gothic" panose="020B0502020202020204" pitchFamily="34" charset="0"/>
            </a:endParaRPr>
          </a:p>
          <a:p>
            <a:pPr lvl="0" algn="ctr"/>
            <a:endParaRPr lang="en-US" sz="2000" b="1" dirty="0">
              <a:solidFill>
                <a:prstClr val="black"/>
              </a:solidFill>
              <a:latin typeface="Century Gothic" panose="020B0502020202020204" pitchFamily="34" charset="0"/>
            </a:endParaRPr>
          </a:p>
          <a:p>
            <a:pPr lvl="0" algn="ctr"/>
            <a:endParaRPr lang="en-US" sz="2000" b="1" dirty="0" smtClean="0">
              <a:solidFill>
                <a:prstClr val="black"/>
              </a:solidFill>
              <a:latin typeface="Century Gothic" panose="020B0502020202020204" pitchFamily="34" charset="0"/>
            </a:endParaRPr>
          </a:p>
          <a:p>
            <a:pPr lvl="0" algn="ctr"/>
            <a:r>
              <a:rPr lang="en-US" sz="2000" b="1" dirty="0" smtClean="0">
                <a:solidFill>
                  <a:prstClr val="black"/>
                </a:solidFill>
                <a:latin typeface="Century Gothic" panose="020B0502020202020204" pitchFamily="34" charset="0"/>
              </a:rPr>
              <a:t>In </a:t>
            </a:r>
            <a:r>
              <a:rPr lang="en-US" sz="2000" b="1" dirty="0">
                <a:solidFill>
                  <a:prstClr val="black"/>
                </a:solidFill>
                <a:latin typeface="Century Gothic" panose="020B0502020202020204" pitchFamily="34" charset="0"/>
              </a:rPr>
              <a:t>Math </a:t>
            </a:r>
            <a:r>
              <a:rPr lang="en-US" sz="1600" dirty="0">
                <a:solidFill>
                  <a:prstClr val="black"/>
                </a:solidFill>
                <a:latin typeface="Century Gothic" panose="020B0502020202020204" pitchFamily="34" charset="0"/>
              </a:rPr>
              <a:t>we will be reviewing math content. </a:t>
            </a:r>
          </a:p>
        </p:txBody>
      </p:sp>
      <p:sp>
        <p:nvSpPr>
          <p:cNvPr id="6" name="TextBox 5"/>
          <p:cNvSpPr txBox="1"/>
          <p:nvPr/>
        </p:nvSpPr>
        <p:spPr>
          <a:xfrm>
            <a:off x="2833267" y="6925707"/>
            <a:ext cx="2650142" cy="2492990"/>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doing fun end of the year science experiments.</a:t>
            </a:r>
            <a:endParaRPr lang="en-US" sz="1600" dirty="0">
              <a:solidFill>
                <a:prstClr val="black"/>
              </a:solidFill>
              <a:latin typeface="Century Gothic" panose="020B0502020202020204" pitchFamily="34" charset="0"/>
            </a:endParaRPr>
          </a:p>
          <a:p>
            <a:pPr lvl="0" algn="ct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working on writing skills so we are prepared for 2</a:t>
            </a:r>
            <a:r>
              <a:rPr lang="en-US" sz="1600" baseline="30000" dirty="0" smtClean="0">
                <a:solidFill>
                  <a:prstClr val="black"/>
                </a:solidFill>
                <a:latin typeface="Century Gothic" panose="020B0502020202020204" pitchFamily="34" charset="0"/>
              </a:rPr>
              <a:t>nd</a:t>
            </a:r>
            <a:r>
              <a:rPr lang="en-US" sz="1600" dirty="0" smtClean="0">
                <a:solidFill>
                  <a:prstClr val="black"/>
                </a:solidFill>
                <a:latin typeface="Century Gothic" panose="020B0502020202020204" pitchFamily="34" charset="0"/>
              </a:rPr>
              <a:t> grade.</a:t>
            </a:r>
            <a:endParaRPr lang="en-US" sz="1600"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August 20</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-24</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a:t>
            </a:r>
            <a:r>
              <a:rPr lang="en-US" dirty="0" err="1" smtClean="0">
                <a:solidFill>
                  <a:prstClr val="black"/>
                </a:solidFill>
                <a:latin typeface="Century Gothic" panose="020B0502020202020204" pitchFamily="34" charset="0"/>
              </a:rPr>
              <a:t>Malin</a:t>
            </a:r>
            <a:r>
              <a:rPr lang="en-US" dirty="0" smtClean="0">
                <a:solidFill>
                  <a:prstClr val="black"/>
                </a:solidFill>
                <a:latin typeface="Century Gothic" panose="020B0502020202020204" pitchFamily="34" charset="0"/>
              </a:rPr>
              <a:t> 11:15-11:40</a:t>
            </a:r>
            <a:endParaRPr lang="en-US" dirty="0">
              <a:solidFill>
                <a:prstClr val="black"/>
              </a:solidFill>
              <a:latin typeface="Century Gothic" panose="020B0502020202020204" pitchFamily="34" charset="0"/>
            </a:endParaRPr>
          </a:p>
          <a:p>
            <a:pPr lvl="0" algn="ctr"/>
            <a:r>
              <a:rPr lang="en-US" dirty="0" smtClean="0">
                <a:solidFill>
                  <a:prstClr val="black"/>
                </a:solidFill>
                <a:latin typeface="Century Gothic" panose="020B0502020202020204" pitchFamily="34" charset="0"/>
              </a:rPr>
              <a:t>O’Connor11:20-11:45</a:t>
            </a:r>
            <a:endParaRPr lang="en-US" dirty="0">
              <a:solidFill>
                <a:prstClr val="black"/>
              </a:solidFill>
              <a:latin typeface="Century Gothic" panose="020B0502020202020204" pitchFamily="34" charset="0"/>
            </a:endParaRPr>
          </a:p>
        </p:txBody>
      </p:sp>
      <p:sp>
        <p:nvSpPr>
          <p:cNvPr id="3" name="TextBox 2"/>
          <p:cNvSpPr txBox="1"/>
          <p:nvPr/>
        </p:nvSpPr>
        <p:spPr>
          <a:xfrm>
            <a:off x="211681" y="3826639"/>
            <a:ext cx="3175212" cy="1415772"/>
          </a:xfrm>
          <a:prstGeom prst="rect">
            <a:avLst/>
          </a:prstGeom>
          <a:noFill/>
        </p:spPr>
        <p:txBody>
          <a:bodyPr wrap="square" rtlCol="0">
            <a:spAutoFit/>
          </a:bodyPr>
          <a:lstStyle/>
          <a:p>
            <a:pPr algn="ctr"/>
            <a:r>
              <a:rPr lang="en-US" sz="3200" dirty="0" smtClean="0">
                <a:solidFill>
                  <a:prstClr val="black"/>
                </a:solidFill>
                <a:latin typeface="HelloDaisy" panose="02000603000000000000" pitchFamily="2" charset="0"/>
                <a:ea typeface="HelloDaisy" panose="02000603000000000000" pitchFamily="2" charset="0"/>
              </a:rPr>
              <a:t>August</a:t>
            </a:r>
            <a:endParaRPr lang="en-US" sz="3200" dirty="0">
              <a:solidFill>
                <a:prstClr val="black"/>
              </a:solidFill>
              <a:latin typeface="HelloDaisy" panose="02000603000000000000" pitchFamily="2" charset="0"/>
              <a:ea typeface="HelloDaisy" panose="02000603000000000000" pitchFamily="2" charset="0"/>
            </a:endParaRPr>
          </a:p>
          <a:p>
            <a:pPr algn="ctr"/>
            <a:r>
              <a:rPr lang="en-US" b="1" u="sng" dirty="0" smtClean="0">
                <a:solidFill>
                  <a:prstClr val="black"/>
                </a:solidFill>
                <a:latin typeface="Century Gothic" panose="020B0502020202020204" pitchFamily="34" charset="0"/>
                <a:ea typeface="HelloDaisy" panose="02000603000000000000" pitchFamily="2" charset="0"/>
              </a:rPr>
              <a:t>24</a:t>
            </a:r>
            <a:r>
              <a:rPr lang="en-US" b="1" dirty="0" smtClean="0">
                <a:solidFill>
                  <a:prstClr val="black"/>
                </a:solidFill>
                <a:latin typeface="Century Gothic" panose="020B0502020202020204" pitchFamily="34" charset="0"/>
                <a:ea typeface="HelloDaisy" panose="02000603000000000000" pitchFamily="2" charset="0"/>
              </a:rPr>
              <a:t> Candy Pencil Delivery Day</a:t>
            </a:r>
            <a:endParaRPr lang="en-US" b="1" dirty="0">
              <a:solidFill>
                <a:prstClr val="black"/>
              </a:solidFill>
              <a:latin typeface="Century Gothic" panose="020B0502020202020204" pitchFamily="34" charset="0"/>
              <a:ea typeface="HelloDaisy" panose="02000603000000000000" pitchFamily="2" charset="0"/>
            </a:endParaRPr>
          </a:p>
          <a:p>
            <a:pPr algn="ctr"/>
            <a:r>
              <a:rPr lang="en-US" b="1" u="sng" dirty="0" smtClean="0">
                <a:solidFill>
                  <a:prstClr val="black"/>
                </a:solidFill>
                <a:latin typeface="Century Gothic" panose="020B0502020202020204" pitchFamily="34" charset="0"/>
                <a:ea typeface="HelloDaisy" panose="02000603000000000000" pitchFamily="2" charset="0"/>
              </a:rPr>
              <a:t>31</a:t>
            </a:r>
            <a:r>
              <a:rPr lang="en-US" b="1" dirty="0" smtClean="0">
                <a:solidFill>
                  <a:prstClr val="black"/>
                </a:solidFill>
                <a:latin typeface="Century Gothic" panose="020B0502020202020204" pitchFamily="34" charset="0"/>
                <a:ea typeface="HelloDaisy" panose="02000603000000000000" pitchFamily="2" charset="0"/>
              </a:rPr>
              <a:t> Snack Cart</a:t>
            </a:r>
            <a:endParaRPr lang="en-US"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733949"/>
            <a:ext cx="3484591" cy="2585323"/>
          </a:xfrm>
          <a:prstGeom prst="rect">
            <a:avLst/>
          </a:prstGeom>
          <a:noFill/>
        </p:spPr>
        <p:txBody>
          <a:bodyPr wrap="square" rtlCol="0">
            <a:spAutoFit/>
          </a:bodyPr>
          <a:lstStyle/>
          <a:p>
            <a:pPr algn="ctr"/>
            <a:r>
              <a:rPr lang="en-US" dirty="0" smtClean="0"/>
              <a:t>Welcome to First Grade!  We are so glad to have you as part of our first grade family!</a:t>
            </a:r>
          </a:p>
          <a:p>
            <a:pPr algn="ctr"/>
            <a:r>
              <a:rPr lang="en-US" dirty="0" smtClean="0"/>
              <a:t>This is our newsletter that you will receive every Friday.</a:t>
            </a:r>
          </a:p>
          <a:p>
            <a:pPr algn="ctr"/>
            <a:r>
              <a:rPr lang="en-US" dirty="0" smtClean="0"/>
              <a:t>If you have not already, please get all beginning of the year paperwork completed and sent back in.</a:t>
            </a:r>
            <a:endParaRPr lang="en-US" dirty="0"/>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retelling stories including their key details.</a:t>
            </a:r>
            <a:endParaRPr lang="en-US" sz="1600" dirty="0">
              <a:solidFill>
                <a:prstClr val="black"/>
              </a:solidFill>
              <a:latin typeface="Century Gothic" panose="020B0502020202020204" pitchFamily="34" charset="0"/>
            </a:endParaRPr>
          </a:p>
          <a:p>
            <a:pPr lvl="0" algn="ctr"/>
            <a:endParaRPr lang="en-US" sz="2000" b="1" dirty="0">
              <a:solidFill>
                <a:prstClr val="black"/>
              </a:solidFill>
              <a:latin typeface="Century Gothic" panose="020B0502020202020204" pitchFamily="34" charset="0"/>
            </a:endParaRPr>
          </a:p>
          <a:p>
            <a:pPr lvl="0" algn="ct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reviewing numbers and number sense.</a:t>
            </a:r>
            <a:endParaRPr lang="en-US" dirty="0"/>
          </a:p>
        </p:txBody>
      </p:sp>
      <p:sp>
        <p:nvSpPr>
          <p:cNvPr id="6" name="TextBox 5"/>
          <p:cNvSpPr txBox="1"/>
          <p:nvPr/>
        </p:nvSpPr>
        <p:spPr>
          <a:xfrm>
            <a:off x="2833267" y="6925707"/>
            <a:ext cx="2650142" cy="2492990"/>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learning about being part of a community and following rules and laws.</a:t>
            </a:r>
          </a:p>
          <a:p>
            <a:pPr lvl="0" algn="ct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 working on writing personal narratives.</a:t>
            </a:r>
            <a:endParaRPr lang="en-US" sz="1600"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August 20</a:t>
            </a:r>
            <a:r>
              <a:rPr lang="en-US" sz="2400" baseline="30000" dirty="0">
                <a:solidFill>
                  <a:prstClr val="black"/>
                </a:solidFill>
                <a:latin typeface="HelloEtchASketch" panose="02000603000000000000" pitchFamily="2" charset="0"/>
                <a:ea typeface="HelloEtchASketch" panose="02000603000000000000" pitchFamily="2" charset="0"/>
              </a:rPr>
              <a:t>th</a:t>
            </a:r>
            <a:r>
              <a:rPr lang="en-US" sz="2400" dirty="0">
                <a:solidFill>
                  <a:prstClr val="black"/>
                </a:solidFill>
                <a:latin typeface="HelloEtchASketch" panose="02000603000000000000" pitchFamily="2" charset="0"/>
                <a:ea typeface="HelloEtchASketch" panose="02000603000000000000" pitchFamily="2" charset="0"/>
              </a:rPr>
              <a:t>-24</a:t>
            </a:r>
            <a:r>
              <a:rPr lang="en-US" sz="2400" baseline="30000" dirty="0">
                <a:solidFill>
                  <a:prstClr val="black"/>
                </a:solidFill>
                <a:latin typeface="HelloEtchASketch" panose="02000603000000000000" pitchFamily="2" charset="0"/>
                <a:ea typeface="HelloEtchASketch" panose="02000603000000000000" pitchFamily="2" charset="0"/>
              </a:rPr>
              <a:t>th</a:t>
            </a:r>
            <a:r>
              <a:rPr lang="en-US" sz="2400" dirty="0">
                <a:solidFill>
                  <a:prstClr val="black"/>
                </a:solidFill>
                <a:latin typeface="HelloEtchASketch" panose="02000603000000000000" pitchFamily="2" charset="0"/>
                <a:ea typeface="HelloEtchASketch" panose="02000603000000000000" pitchFamily="2" charset="0"/>
              </a:rPr>
              <a:t>    </a:t>
            </a: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Malin 11:15-11:40</a:t>
            </a:r>
          </a:p>
          <a:p>
            <a:pPr lvl="0" algn="ctr"/>
            <a:r>
              <a:rPr lang="en-US" dirty="0">
                <a:solidFill>
                  <a:prstClr val="black"/>
                </a:solidFill>
                <a:latin typeface="Century Gothic" panose="020B0502020202020204" pitchFamily="34" charset="0"/>
              </a:rPr>
              <a:t>O’Connor11:20-11:45</a:t>
            </a:r>
          </a:p>
        </p:txBody>
      </p:sp>
      <p:sp>
        <p:nvSpPr>
          <p:cNvPr id="4" name="TextBox 3"/>
          <p:cNvSpPr txBox="1"/>
          <p:nvPr/>
        </p:nvSpPr>
        <p:spPr>
          <a:xfrm>
            <a:off x="3614857" y="3826639"/>
            <a:ext cx="3484591" cy="1323439"/>
          </a:xfrm>
          <a:prstGeom prst="rect">
            <a:avLst/>
          </a:prstGeom>
          <a:noFill/>
        </p:spPr>
        <p:txBody>
          <a:bodyPr wrap="square" rtlCol="0">
            <a:spAutoFit/>
          </a:bodyPr>
          <a:lstStyle/>
          <a:p>
            <a:pPr marL="285750" indent="-285750" algn="ctr">
              <a:buFont typeface="Arial" panose="020B0604020202020204" pitchFamily="34" charset="0"/>
              <a:buChar char="•"/>
            </a:pPr>
            <a:r>
              <a:rPr lang="en-US" sz="2000" dirty="0" smtClean="0">
                <a:solidFill>
                  <a:prstClr val="black"/>
                </a:solidFill>
              </a:rPr>
              <a:t>Remember to check your child’s planner every night.</a:t>
            </a:r>
          </a:p>
          <a:p>
            <a:pPr algn="ctr"/>
            <a:endParaRPr lang="en-US" sz="2000" dirty="0" smtClean="0">
              <a:solidFill>
                <a:prstClr val="black"/>
              </a:solidFill>
            </a:endParaRPr>
          </a:p>
          <a:p>
            <a:pPr marL="285750" indent="-285750" algn="ctr">
              <a:buFont typeface="Arial" panose="020B0604020202020204" pitchFamily="34" charset="0"/>
              <a:buChar char="•"/>
            </a:pPr>
            <a:r>
              <a:rPr lang="en-US" sz="2000" dirty="0" smtClean="0">
                <a:solidFill>
                  <a:prstClr val="black"/>
                </a:solidFill>
              </a:rPr>
              <a:t>Practice tying shoes.</a:t>
            </a:r>
            <a:endParaRPr lang="en-US" sz="2000" dirty="0">
              <a:solidFill>
                <a:prstClr val="black"/>
              </a:solidFill>
            </a:endParaRPr>
          </a:p>
        </p:txBody>
      </p:sp>
      <p:sp>
        <p:nvSpPr>
          <p:cNvPr id="5" name="TextBox 4"/>
          <p:cNvSpPr txBox="1"/>
          <p:nvPr/>
        </p:nvSpPr>
        <p:spPr>
          <a:xfrm>
            <a:off x="211681" y="6925707"/>
            <a:ext cx="2650142" cy="2246769"/>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asking and answering questions about key details in a text.</a:t>
            </a:r>
            <a:endParaRPr lang="en-US" sz="1600" dirty="0">
              <a:solidFill>
                <a:prstClr val="black"/>
              </a:solidFill>
              <a:latin typeface="Century Gothic" panose="020B0502020202020204" pitchFamily="34" charset="0"/>
            </a:endParaRPr>
          </a:p>
          <a:p>
            <a:pPr lvl="0" algn="ct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adding and subtracting within 20.</a:t>
            </a:r>
            <a:endParaRPr lang="en-US" dirty="0">
              <a:solidFill>
                <a:prstClr val="black"/>
              </a:solidFill>
            </a:endParaRPr>
          </a:p>
        </p:txBody>
      </p:sp>
      <p:sp>
        <p:nvSpPr>
          <p:cNvPr id="6" name="TextBox 5"/>
          <p:cNvSpPr txBox="1"/>
          <p:nvPr/>
        </p:nvSpPr>
        <p:spPr>
          <a:xfrm>
            <a:off x="2833267" y="6925707"/>
            <a:ext cx="2650142" cy="2431435"/>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a:t>
            </a:r>
            <a:r>
              <a:rPr lang="en-US" sz="2000" b="1" dirty="0" smtClean="0">
                <a:solidFill>
                  <a:prstClr val="black"/>
                </a:solidFill>
                <a:latin typeface="Century Gothic" panose="020B0502020202020204" pitchFamily="34" charset="0"/>
              </a:rPr>
              <a:t>Social Studies </a:t>
            </a:r>
            <a:r>
              <a:rPr lang="en-US" sz="1600" dirty="0">
                <a:solidFill>
                  <a:prstClr val="black"/>
                </a:solidFill>
                <a:latin typeface="Century Gothic" panose="020B0502020202020204" pitchFamily="34" charset="0"/>
              </a:rPr>
              <a:t>we will be learning about being part of a </a:t>
            </a:r>
            <a:r>
              <a:rPr lang="en-US" sz="1600" dirty="0" smtClean="0">
                <a:solidFill>
                  <a:prstClr val="black"/>
                </a:solidFill>
                <a:latin typeface="Century Gothic" panose="020B0502020202020204" pitchFamily="34" charset="0"/>
              </a:rPr>
              <a:t>community.</a:t>
            </a: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continue writing </a:t>
            </a:r>
            <a:r>
              <a:rPr lang="en-US" sz="1600" dirty="0">
                <a:solidFill>
                  <a:prstClr val="black"/>
                </a:solidFill>
                <a:latin typeface="Century Gothic" panose="020B0502020202020204" pitchFamily="34" charset="0"/>
              </a:rPr>
              <a:t>personal narratives</a:t>
            </a:r>
            <a:r>
              <a:rPr lang="en-US" sz="1600" dirty="0" smtClean="0">
                <a:solidFill>
                  <a:prstClr val="black"/>
                </a:solidFill>
                <a:latin typeface="Century Gothic" panose="020B0502020202020204" pitchFamily="34" charset="0"/>
              </a:rPr>
              <a:t>.  We will also be identifying nouns.</a:t>
            </a:r>
            <a:endParaRPr lang="en-US" sz="1600" dirty="0">
              <a:solidFill>
                <a:prstClr val="black"/>
              </a:solidFill>
              <a:latin typeface="Century Gothic" panose="020B0502020202020204" pitchFamily="34" charset="0"/>
            </a:endParaRPr>
          </a:p>
        </p:txBody>
      </p:sp>
      <p:sp>
        <p:nvSpPr>
          <p:cNvPr id="7" name="TextBox 6"/>
          <p:cNvSpPr txBox="1"/>
          <p:nvPr/>
        </p:nvSpPr>
        <p:spPr>
          <a:xfrm>
            <a:off x="345031" y="3826639"/>
            <a:ext cx="2950619" cy="2523768"/>
          </a:xfrm>
          <a:prstGeom prst="rect">
            <a:avLst/>
          </a:prstGeom>
          <a:noFill/>
        </p:spPr>
        <p:txBody>
          <a:bodyPr wrap="square" rtlCol="0">
            <a:spAutoFit/>
          </a:bodyPr>
          <a:lstStyle/>
          <a:p>
            <a:pPr algn="ctr"/>
            <a:r>
              <a:rPr lang="en-US" sz="3200" dirty="0" smtClean="0">
                <a:solidFill>
                  <a:prstClr val="black"/>
                </a:solidFill>
                <a:latin typeface="HelloDaisy" panose="02000603000000000000" pitchFamily="2" charset="0"/>
                <a:ea typeface="HelloDaisy" panose="02000603000000000000" pitchFamily="2" charset="0"/>
              </a:rPr>
              <a:t>September</a:t>
            </a:r>
            <a:endParaRPr lang="en-US" sz="3200" dirty="0">
              <a:solidFill>
                <a:prstClr val="black"/>
              </a:solidFill>
              <a:latin typeface="HelloDaisy" panose="02000603000000000000" pitchFamily="2" charset="0"/>
              <a:ea typeface="HelloDaisy" panose="02000603000000000000" pitchFamily="2" charset="0"/>
            </a:endParaRPr>
          </a:p>
          <a:p>
            <a:pPr marL="342900" indent="-342900" algn="ctr">
              <a:buAutoNum type="arabicPlain" startAt="3"/>
            </a:pPr>
            <a:r>
              <a:rPr lang="en-US" b="1" dirty="0" smtClean="0">
                <a:solidFill>
                  <a:prstClr val="black"/>
                </a:solidFill>
                <a:latin typeface="Century Gothic" panose="020B0502020202020204" pitchFamily="34" charset="0"/>
                <a:ea typeface="HelloDaisy" panose="02000603000000000000" pitchFamily="2" charset="0"/>
              </a:rPr>
              <a:t>No School Labor Day</a:t>
            </a:r>
          </a:p>
          <a:p>
            <a:pPr marL="342900" indent="-342900" algn="ctr">
              <a:buAutoNum type="arabicPlain" startAt="3"/>
            </a:pPr>
            <a:r>
              <a:rPr lang="en-US" b="1" dirty="0" smtClean="0">
                <a:solidFill>
                  <a:prstClr val="black"/>
                </a:solidFill>
                <a:latin typeface="Century Gothic" panose="020B0502020202020204" pitchFamily="34" charset="0"/>
                <a:ea typeface="HelloDaisy" panose="02000603000000000000" pitchFamily="2" charset="0"/>
              </a:rPr>
              <a:t>No School </a:t>
            </a:r>
          </a:p>
          <a:p>
            <a:pPr marL="342900" indent="-342900" algn="ctr">
              <a:buAutoNum type="arabicPlain" startAt="3"/>
            </a:pPr>
            <a:r>
              <a:rPr lang="en-US" b="1" dirty="0" smtClean="0">
                <a:solidFill>
                  <a:prstClr val="black"/>
                </a:solidFill>
                <a:latin typeface="Century Gothic" panose="020B0502020202020204" pitchFamily="34" charset="0"/>
                <a:ea typeface="HelloDaisy" panose="02000603000000000000" pitchFamily="2" charset="0"/>
              </a:rPr>
              <a:t>First Day of NEW classes (if your child is switching)</a:t>
            </a:r>
          </a:p>
          <a:p>
            <a:pPr algn="ctr"/>
            <a:r>
              <a:rPr lang="en-US" b="1" dirty="0" smtClean="0">
                <a:solidFill>
                  <a:prstClr val="black"/>
                </a:solidFill>
                <a:latin typeface="Century Gothic" panose="020B0502020202020204" pitchFamily="34" charset="0"/>
                <a:ea typeface="HelloDaisy" panose="02000603000000000000" pitchFamily="2" charset="0"/>
              </a:rPr>
              <a:t>14 Snack Cart</a:t>
            </a:r>
          </a:p>
          <a:p>
            <a:pPr algn="ctr"/>
            <a:endParaRPr lang="en-US" b="1" dirty="0">
              <a:solidFill>
                <a:prstClr val="black"/>
              </a:solidFill>
              <a:latin typeface="Century Gothic" panose="020B0502020202020204" pitchFamily="34" charset="0"/>
              <a:ea typeface="HelloDaisy" panose="02000603000000000000" pitchFamily="2" charset="0"/>
            </a:endParaRPr>
          </a:p>
        </p:txBody>
      </p:sp>
    </p:spTree>
    <p:extLst>
      <p:ext uri="{BB962C8B-B14F-4D97-AF65-F5344CB8AC3E}">
        <p14:creationId xmlns:p14="http://schemas.microsoft.com/office/powerpoint/2010/main" val="3929388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30233"/>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October 22</a:t>
            </a:r>
            <a:r>
              <a:rPr lang="en-US" sz="2400" baseline="30000" dirty="0" smtClean="0">
                <a:solidFill>
                  <a:prstClr val="black"/>
                </a:solidFill>
                <a:latin typeface="HelloEtchASketch" panose="02000603000000000000" pitchFamily="2" charset="0"/>
                <a:ea typeface="HelloEtchASketch" panose="02000603000000000000" pitchFamily="2" charset="0"/>
              </a:rPr>
              <a:t>nd</a:t>
            </a:r>
            <a:r>
              <a:rPr lang="en-US" sz="2400" dirty="0" smtClean="0">
                <a:solidFill>
                  <a:prstClr val="black"/>
                </a:solidFill>
                <a:latin typeface="HelloEtchASketch" panose="02000603000000000000" pitchFamily="2" charset="0"/>
                <a:ea typeface="HelloEtchASketch" panose="02000603000000000000" pitchFamily="2" charset="0"/>
              </a:rPr>
              <a:t>-26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smtClean="0">
                <a:solidFill>
                  <a:prstClr val="black"/>
                </a:solidFill>
                <a:latin typeface="Century Gothic" panose="020B0502020202020204" pitchFamily="34" charset="0"/>
              </a:rPr>
              <a:t> </a:t>
            </a:r>
            <a:r>
              <a:rPr lang="en-US" dirty="0">
                <a:solidFill>
                  <a:prstClr val="black"/>
                </a:solidFill>
                <a:latin typeface="Century Gothic" panose="020B0502020202020204" pitchFamily="34" charset="0"/>
              </a:rPr>
              <a:t>Malin 11:15-11:40</a:t>
            </a:r>
          </a:p>
          <a:p>
            <a:pPr lvl="0" algn="ctr"/>
            <a:r>
              <a:rPr lang="en-US" dirty="0">
                <a:solidFill>
                  <a:prstClr val="black"/>
                </a:solidFill>
                <a:latin typeface="Century Gothic" panose="020B0502020202020204" pitchFamily="34" charset="0"/>
              </a:rPr>
              <a:t>O’Connor11:20-11:45</a:t>
            </a:r>
          </a:p>
        </p:txBody>
      </p:sp>
      <p:sp>
        <p:nvSpPr>
          <p:cNvPr id="3" name="TextBox 2"/>
          <p:cNvSpPr txBox="1"/>
          <p:nvPr/>
        </p:nvSpPr>
        <p:spPr>
          <a:xfrm>
            <a:off x="211681" y="3826639"/>
            <a:ext cx="3175212" cy="1477328"/>
          </a:xfrm>
          <a:prstGeom prst="rect">
            <a:avLst/>
          </a:prstGeom>
          <a:noFill/>
        </p:spPr>
        <p:txBody>
          <a:bodyPr wrap="square" rtlCol="0">
            <a:spAutoFit/>
          </a:bodyPr>
          <a:lstStyle/>
          <a:p>
            <a:pPr algn="ctr"/>
            <a:endParaRPr lang="en-US" dirty="0" smtClean="0"/>
          </a:p>
          <a:p>
            <a:pPr algn="ctr"/>
            <a:r>
              <a:rPr lang="en-US" dirty="0" smtClean="0"/>
              <a:t>Fall Parties will be held on Wednesday, October 31</a:t>
            </a:r>
            <a:r>
              <a:rPr lang="en-US" baseline="30000" dirty="0" smtClean="0"/>
              <a:t>st</a:t>
            </a:r>
            <a:r>
              <a:rPr lang="en-US" dirty="0" smtClean="0"/>
              <a:t>.  Your teacher will give you specific details.</a:t>
            </a:r>
            <a:endParaRPr lang="en-US" dirty="0"/>
          </a:p>
        </p:txBody>
      </p:sp>
      <p:sp>
        <p:nvSpPr>
          <p:cNvPr id="4" name="TextBox 3"/>
          <p:cNvSpPr txBox="1"/>
          <p:nvPr/>
        </p:nvSpPr>
        <p:spPr>
          <a:xfrm>
            <a:off x="3614857" y="3826639"/>
            <a:ext cx="3484591" cy="2308324"/>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prstClr val="black"/>
                </a:solidFill>
              </a:rPr>
              <a:t>Remember to check your child’s planner every night</a:t>
            </a:r>
            <a:r>
              <a:rPr lang="en-US" dirty="0" smtClean="0">
                <a:solidFill>
                  <a:prstClr val="black"/>
                </a:solidFill>
              </a:rPr>
              <a:t>.  These are stamped each day to let you know how your child is doing.</a:t>
            </a:r>
            <a:endParaRPr lang="en-US" dirty="0">
              <a:solidFill>
                <a:prstClr val="black"/>
              </a:solidFill>
            </a:endParaRPr>
          </a:p>
          <a:p>
            <a:pPr marL="285750" indent="-285750" algn="ctr">
              <a:buFont typeface="Arial" panose="020B0604020202020204" pitchFamily="34" charset="0"/>
              <a:buChar char="•"/>
            </a:pPr>
            <a:r>
              <a:rPr lang="en-US" dirty="0">
                <a:solidFill>
                  <a:prstClr val="black"/>
                </a:solidFill>
              </a:rPr>
              <a:t>Practice tying </a:t>
            </a:r>
            <a:r>
              <a:rPr lang="en-US" dirty="0" smtClean="0">
                <a:solidFill>
                  <a:prstClr val="black"/>
                </a:solidFill>
              </a:rPr>
              <a:t>shoes!</a:t>
            </a:r>
          </a:p>
          <a:p>
            <a:pPr marL="285750" indent="-285750" algn="ctr">
              <a:buFont typeface="Arial" panose="020B0604020202020204" pitchFamily="34" charset="0"/>
              <a:buChar char="•"/>
            </a:pPr>
            <a:r>
              <a:rPr lang="en-US" dirty="0" smtClean="0">
                <a:solidFill>
                  <a:prstClr val="black"/>
                </a:solidFill>
              </a:rPr>
              <a:t>Colder weather is here!  Make sure your child is dressed for the weather.</a:t>
            </a:r>
            <a:endParaRPr lang="en-US" dirty="0">
              <a:solidFill>
                <a:prstClr val="black"/>
              </a:solidFill>
            </a:endParaRPr>
          </a:p>
        </p:txBody>
      </p:sp>
      <p:sp>
        <p:nvSpPr>
          <p:cNvPr id="5" name="TextBox 4"/>
          <p:cNvSpPr txBox="1"/>
          <p:nvPr/>
        </p:nvSpPr>
        <p:spPr>
          <a:xfrm>
            <a:off x="211681" y="6925707"/>
            <a:ext cx="2650142" cy="2215991"/>
          </a:xfrm>
          <a:prstGeom prst="rect">
            <a:avLst/>
          </a:prstGeom>
          <a:noFill/>
        </p:spPr>
        <p:txBody>
          <a:bodyPr wrap="square" rtlCol="0">
            <a:spAutoFit/>
          </a:bodyPr>
          <a:lstStyle/>
          <a:p>
            <a:pPr lvl="0" algn="ctr"/>
            <a:r>
              <a:rPr lang="en-US" sz="2000" b="1" dirty="0" smtClean="0">
                <a:solidFill>
                  <a:prstClr val="black"/>
                </a:solidFill>
                <a:latin typeface="Century Gothic" panose="020B0502020202020204" pitchFamily="34" charset="0"/>
              </a:rPr>
              <a:t>In </a:t>
            </a:r>
            <a:r>
              <a:rPr lang="en-US" sz="2000" b="1" dirty="0">
                <a:solidFill>
                  <a:prstClr val="black"/>
                </a:solidFill>
                <a:latin typeface="Century Gothic" panose="020B0502020202020204" pitchFamily="34" charset="0"/>
              </a:rPr>
              <a:t>Reading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identifying the main idea and </a:t>
            </a:r>
            <a:r>
              <a:rPr lang="en-US" sz="1600" dirty="0">
                <a:solidFill>
                  <a:prstClr val="black"/>
                </a:solidFill>
                <a:latin typeface="Century Gothic" panose="020B0502020202020204" pitchFamily="34" charset="0"/>
              </a:rPr>
              <a:t>key details in a text</a:t>
            </a:r>
            <a:r>
              <a:rPr lang="en-US" sz="1600" dirty="0" smtClean="0">
                <a:solidFill>
                  <a:prstClr val="black"/>
                </a:solidFill>
                <a:latin typeface="Century Gothic" panose="020B0502020202020204" pitchFamily="34" charset="0"/>
              </a:rPr>
              <a:t>.</a:t>
            </a: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solving story problems and adding </a:t>
            </a:r>
            <a:r>
              <a:rPr lang="en-US" sz="1600" dirty="0">
                <a:solidFill>
                  <a:prstClr val="black"/>
                </a:solidFill>
                <a:latin typeface="Century Gothic" panose="020B0502020202020204" pitchFamily="34" charset="0"/>
              </a:rPr>
              <a:t>and subtracting within 20.</a:t>
            </a:r>
            <a:endParaRPr lang="en-US" sz="1600" dirty="0">
              <a:solidFill>
                <a:prstClr val="black"/>
              </a:solidFill>
            </a:endParaRPr>
          </a:p>
          <a:p>
            <a:pPr algn="ctr"/>
            <a:endParaRPr lang="en-US" dirty="0"/>
          </a:p>
        </p:txBody>
      </p:sp>
      <p:sp>
        <p:nvSpPr>
          <p:cNvPr id="6" name="TextBox 5"/>
          <p:cNvSpPr txBox="1"/>
          <p:nvPr/>
        </p:nvSpPr>
        <p:spPr>
          <a:xfrm>
            <a:off x="2707010" y="6925707"/>
            <a:ext cx="2650142" cy="2431435"/>
          </a:xfrm>
          <a:prstGeom prst="rect">
            <a:avLst/>
          </a:prstGeom>
          <a:noFill/>
        </p:spPr>
        <p:txBody>
          <a:bodyPr wrap="square" rtlCol="0">
            <a:spAutoFit/>
          </a:bodyPr>
          <a:lstStyle/>
          <a:p>
            <a:pPr lvl="0" algn="ctr"/>
            <a:r>
              <a:rPr lang="en-US" sz="2000" b="1" dirty="0">
                <a:solidFill>
                  <a:prstClr val="black"/>
                </a:solidFill>
                <a:latin typeface="Century Gothic" panose="020B0502020202020204" pitchFamily="34" charset="0"/>
              </a:rPr>
              <a:t>In </a:t>
            </a:r>
            <a:r>
              <a:rPr lang="en-US" sz="2000" b="1" dirty="0" smtClean="0">
                <a:solidFill>
                  <a:prstClr val="black"/>
                </a:solidFill>
                <a:latin typeface="Century Gothic" panose="020B0502020202020204" pitchFamily="34" charset="0"/>
              </a:rPr>
              <a:t>Science </a:t>
            </a:r>
            <a:r>
              <a:rPr lang="en-US" sz="1600" dirty="0">
                <a:solidFill>
                  <a:prstClr val="black"/>
                </a:solidFill>
                <a:latin typeface="Century Gothic" panose="020B0502020202020204" pitchFamily="34" charset="0"/>
              </a:rPr>
              <a:t>we will be learning about </a:t>
            </a:r>
            <a:r>
              <a:rPr lang="en-US" sz="1600" dirty="0" smtClean="0">
                <a:solidFill>
                  <a:prstClr val="black"/>
                </a:solidFill>
                <a:latin typeface="Century Gothic" panose="020B0502020202020204" pitchFamily="34" charset="0"/>
              </a:rPr>
              <a:t>the life cycles of plants.</a:t>
            </a:r>
            <a:endParaRPr lang="en-US" sz="2000" b="1" dirty="0">
              <a:solidFill>
                <a:prstClr val="black"/>
              </a:solidFill>
              <a:latin typeface="Century Gothic" panose="020B0502020202020204" pitchFamily="34" charset="0"/>
            </a:endParaRPr>
          </a:p>
          <a:p>
            <a:pPr lvl="0" algn="ctr"/>
            <a:r>
              <a:rPr lang="en-US" sz="20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are writing an opinion piece about what we want to be when we grow up. </a:t>
            </a:r>
            <a:r>
              <a:rPr lang="en-US" sz="1600" dirty="0">
                <a:solidFill>
                  <a:prstClr val="black"/>
                </a:solidFill>
                <a:latin typeface="Century Gothic" panose="020B0502020202020204" pitchFamily="34" charset="0"/>
              </a:rPr>
              <a:t>We will also be identifying nouns.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1681" y="3826639"/>
            <a:ext cx="3175212" cy="369332"/>
          </a:xfrm>
          <a:prstGeom prst="rect">
            <a:avLst/>
          </a:prstGeom>
          <a:noFill/>
        </p:spPr>
        <p:txBody>
          <a:bodyPr wrap="square" rtlCol="0">
            <a:spAutoFit/>
          </a:bodyPr>
          <a:lstStyle/>
          <a:p>
            <a:pPr algn="ctr"/>
            <a:r>
              <a:rPr lang="en-US" dirty="0" smtClean="0"/>
              <a:t>Type Here</a:t>
            </a:r>
            <a:endParaRPr lang="en-US" dirty="0"/>
          </a:p>
        </p:txBody>
      </p:sp>
      <p:sp>
        <p:nvSpPr>
          <p:cNvPr id="4" name="TextBox 3"/>
          <p:cNvSpPr txBox="1"/>
          <p:nvPr/>
        </p:nvSpPr>
        <p:spPr>
          <a:xfrm>
            <a:off x="3614857" y="3826639"/>
            <a:ext cx="3484591" cy="369332"/>
          </a:xfrm>
          <a:prstGeom prst="rect">
            <a:avLst/>
          </a:prstGeom>
          <a:noFill/>
        </p:spPr>
        <p:txBody>
          <a:bodyPr wrap="square" rtlCol="0">
            <a:spAutoFit/>
          </a:bodyPr>
          <a:lstStyle/>
          <a:p>
            <a:pPr algn="ctr"/>
            <a:r>
              <a:rPr lang="en-US" dirty="0" smtClean="0"/>
              <a:t>Type Here</a:t>
            </a:r>
            <a:endParaRPr lang="en-US" dirty="0"/>
          </a:p>
        </p:txBody>
      </p:sp>
      <p:sp>
        <p:nvSpPr>
          <p:cNvPr id="5" name="TextBox 4"/>
          <p:cNvSpPr txBox="1"/>
          <p:nvPr/>
        </p:nvSpPr>
        <p:spPr>
          <a:xfrm>
            <a:off x="211681" y="6925707"/>
            <a:ext cx="2650142" cy="369332"/>
          </a:xfrm>
          <a:prstGeom prst="rect">
            <a:avLst/>
          </a:prstGeom>
          <a:noFill/>
        </p:spPr>
        <p:txBody>
          <a:bodyPr wrap="square" rtlCol="0">
            <a:spAutoFit/>
          </a:bodyPr>
          <a:lstStyle/>
          <a:p>
            <a:pPr algn="ctr"/>
            <a:r>
              <a:rPr lang="en-US" dirty="0" smtClean="0"/>
              <a:t>Type Here</a:t>
            </a:r>
            <a:endParaRPr lang="en-US" dirty="0"/>
          </a:p>
        </p:txBody>
      </p:sp>
      <p:sp>
        <p:nvSpPr>
          <p:cNvPr id="6" name="TextBox 5"/>
          <p:cNvSpPr txBox="1"/>
          <p:nvPr/>
        </p:nvSpPr>
        <p:spPr>
          <a:xfrm>
            <a:off x="2833267" y="6925707"/>
            <a:ext cx="2650142" cy="369332"/>
          </a:xfrm>
          <a:prstGeom prst="rect">
            <a:avLst/>
          </a:prstGeom>
          <a:noFill/>
        </p:spPr>
        <p:txBody>
          <a:bodyPr wrap="square" rtlCol="0">
            <a:spAutoFit/>
          </a:bodyPr>
          <a:lstStyle/>
          <a:p>
            <a:pPr algn="ctr"/>
            <a:r>
              <a:rPr lang="en-US" dirty="0" smtClean="0"/>
              <a:t>Type Here</a:t>
            </a:r>
            <a:endParaRPr lang="en-US" dirty="0"/>
          </a:p>
        </p:txBody>
      </p:sp>
      <p:sp>
        <p:nvSpPr>
          <p:cNvPr id="7" name="Rectangle 6"/>
          <p:cNvSpPr/>
          <p:nvPr/>
        </p:nvSpPr>
        <p:spPr>
          <a:xfrm>
            <a:off x="2856474" y="1406018"/>
            <a:ext cx="3657600" cy="1661993"/>
          </a:xfrm>
          <a:prstGeom prst="rect">
            <a:avLst/>
          </a:prstGeom>
        </p:spPr>
        <p:txBody>
          <a:bodyPr>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December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 Malin 11:15-11:40</a:t>
            </a:r>
          </a:p>
          <a:p>
            <a:pPr lvl="0" algn="ctr"/>
            <a:r>
              <a:rPr lang="en-US" dirty="0">
                <a:solidFill>
                  <a:prstClr val="black"/>
                </a:solidFill>
                <a:latin typeface="Century Gothic" panose="020B0502020202020204" pitchFamily="34" charset="0"/>
              </a:rPr>
              <a:t>O’Connor11:20-11:45</a:t>
            </a:r>
            <a:endParaRPr lang="en-US"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313121"/>
            <a:ext cx="4608128" cy="1692771"/>
          </a:xfrm>
          <a:prstGeom prst="rect">
            <a:avLst/>
          </a:prstGeom>
          <a:noFill/>
        </p:spPr>
        <p:txBody>
          <a:bodyPr wrap="square" rtlCol="0">
            <a:spAutoFit/>
          </a:bodyPr>
          <a:lstStyle/>
          <a:p>
            <a:pPr lvl="0" algn="ctr"/>
            <a:r>
              <a:rPr lang="en-US" sz="3200" dirty="0" smtClean="0">
                <a:solidFill>
                  <a:prstClr val="black"/>
                </a:solidFill>
                <a:latin typeface="HelloEtchASketch" panose="02000603000000000000" pitchFamily="2" charset="0"/>
                <a:ea typeface="HelloEtchASketch" panose="02000603000000000000" pitchFamily="2" charset="0"/>
              </a:rPr>
              <a:t>Week of December 3-7th    </a:t>
            </a:r>
            <a:endParaRPr lang="en-US" sz="3200" dirty="0">
              <a:solidFill>
                <a:prstClr val="black"/>
              </a:solidFill>
              <a:latin typeface="HelloEtchASketch" panose="02000603000000000000" pitchFamily="2" charset="0"/>
              <a:ea typeface="HelloEtchASketch" panose="02000603000000000000" pitchFamily="2" charset="0"/>
            </a:endParaRPr>
          </a:p>
          <a:p>
            <a:pPr lvl="0" algn="ctr"/>
            <a:r>
              <a:rPr lang="en-US" sz="2400" dirty="0" smtClean="0">
                <a:solidFill>
                  <a:prstClr val="black"/>
                </a:solidFill>
                <a:latin typeface="Century Gothic" panose="020B0502020202020204" pitchFamily="34" charset="0"/>
              </a:rPr>
              <a:t>Lunch </a:t>
            </a:r>
            <a:r>
              <a:rPr lang="en-US" sz="2400" dirty="0">
                <a:solidFill>
                  <a:prstClr val="black"/>
                </a:solidFill>
                <a:latin typeface="Century Gothic" panose="020B0502020202020204" pitchFamily="34" charset="0"/>
              </a:rPr>
              <a:t>Times:</a:t>
            </a:r>
          </a:p>
          <a:p>
            <a:pPr lvl="0" algn="ctr"/>
            <a:r>
              <a:rPr lang="en-US" sz="2400" dirty="0">
                <a:solidFill>
                  <a:prstClr val="black"/>
                </a:solidFill>
                <a:latin typeface="Century Gothic" panose="020B0502020202020204" pitchFamily="34" charset="0"/>
              </a:rPr>
              <a:t> Malin 11:15-11:40</a:t>
            </a:r>
          </a:p>
          <a:p>
            <a:pPr lvl="0" algn="ctr"/>
            <a:r>
              <a:rPr lang="en-US" sz="2400" dirty="0">
                <a:solidFill>
                  <a:prstClr val="black"/>
                </a:solidFill>
                <a:latin typeface="Century Gothic" panose="020B0502020202020204" pitchFamily="34" charset="0"/>
              </a:rPr>
              <a:t>O’Connor11:20-11:45</a:t>
            </a:r>
            <a:endParaRPr lang="en-US" sz="2400" dirty="0">
              <a:solidFill>
                <a:prstClr val="black"/>
              </a:solidFill>
              <a:latin typeface="Century Gothic" panose="020B0502020202020204" pitchFamily="34" charset="0"/>
            </a:endParaRPr>
          </a:p>
        </p:txBody>
      </p:sp>
      <p:sp>
        <p:nvSpPr>
          <p:cNvPr id="3" name="TextBox 2"/>
          <p:cNvSpPr txBox="1"/>
          <p:nvPr/>
        </p:nvSpPr>
        <p:spPr>
          <a:xfrm>
            <a:off x="216004" y="3744724"/>
            <a:ext cx="3175212" cy="1508105"/>
          </a:xfrm>
          <a:prstGeom prst="rect">
            <a:avLst/>
          </a:prstGeom>
          <a:noFill/>
        </p:spPr>
        <p:txBody>
          <a:bodyPr wrap="square" rtlCol="0">
            <a:spAutoFit/>
          </a:bodyPr>
          <a:lstStyle/>
          <a:p>
            <a:pPr algn="ctr"/>
            <a:r>
              <a:rPr lang="en-US" sz="2400" dirty="0" smtClean="0">
                <a:latin typeface="HelloDaisy" panose="02000603000000000000" pitchFamily="2" charset="0"/>
                <a:ea typeface="HelloDaisy" panose="02000603000000000000" pitchFamily="2" charset="0"/>
              </a:rPr>
              <a:t>December</a:t>
            </a:r>
          </a:p>
          <a:p>
            <a:pPr algn="ctr"/>
            <a:r>
              <a:rPr lang="en-US" sz="1400" b="1" dirty="0" smtClean="0">
                <a:latin typeface="Century Gothic" panose="020B0502020202020204" pitchFamily="34" charset="0"/>
              </a:rPr>
              <a:t>7 Snack Cart</a:t>
            </a:r>
            <a:endParaRPr lang="en-US" sz="1400" dirty="0" smtClean="0">
              <a:latin typeface="Century Gothic" panose="020B0502020202020204" pitchFamily="34" charset="0"/>
            </a:endParaRPr>
          </a:p>
          <a:p>
            <a:pPr algn="ctr"/>
            <a:r>
              <a:rPr lang="en-US" sz="1400" b="1" dirty="0" smtClean="0">
                <a:latin typeface="Century Gothic" panose="020B0502020202020204" pitchFamily="34" charset="0"/>
              </a:rPr>
              <a:t>5-7 </a:t>
            </a:r>
            <a:r>
              <a:rPr lang="en-US" sz="1400" dirty="0" smtClean="0">
                <a:latin typeface="Century Gothic" panose="020B0502020202020204" pitchFamily="34" charset="0"/>
              </a:rPr>
              <a:t>Santa </a:t>
            </a:r>
            <a:r>
              <a:rPr lang="en-US" sz="1400" dirty="0" smtClean="0">
                <a:latin typeface="Century Gothic" panose="020B0502020202020204" pitchFamily="34" charset="0"/>
              </a:rPr>
              <a:t>Shop</a:t>
            </a:r>
          </a:p>
          <a:p>
            <a:pPr algn="ctr"/>
            <a:r>
              <a:rPr lang="en-US" sz="1400" b="1" dirty="0" smtClean="0">
                <a:latin typeface="Century Gothic" panose="020B0502020202020204" pitchFamily="34" charset="0"/>
              </a:rPr>
              <a:t>21</a:t>
            </a:r>
            <a:r>
              <a:rPr lang="en-US" sz="1400" dirty="0" smtClean="0">
                <a:latin typeface="Century Gothic" panose="020B0502020202020204" pitchFamily="34" charset="0"/>
              </a:rPr>
              <a:t> Class Christmas Parties</a:t>
            </a:r>
            <a:endParaRPr lang="en-US" sz="1400" dirty="0" smtClean="0">
              <a:latin typeface="Century Gothic" panose="020B0502020202020204" pitchFamily="34" charset="0"/>
            </a:endParaRPr>
          </a:p>
          <a:p>
            <a:pPr algn="ctr"/>
            <a:r>
              <a:rPr lang="en-US" sz="1400" b="1" dirty="0" smtClean="0">
                <a:latin typeface="Century Gothic" panose="020B0502020202020204" pitchFamily="34" charset="0"/>
              </a:rPr>
              <a:t>Dec 21</a:t>
            </a:r>
            <a:r>
              <a:rPr lang="en-US" sz="1400" b="1" dirty="0" smtClean="0">
                <a:latin typeface="Century Gothic" panose="020B0502020202020204" pitchFamily="34" charset="0"/>
              </a:rPr>
              <a:t>-Jan </a:t>
            </a:r>
            <a:r>
              <a:rPr lang="en-US" sz="1400" b="1" dirty="0">
                <a:latin typeface="Century Gothic" panose="020B0502020202020204" pitchFamily="34" charset="0"/>
              </a:rPr>
              <a:t>4</a:t>
            </a:r>
            <a:r>
              <a:rPr lang="en-US" sz="1400" b="1" dirty="0" smtClean="0">
                <a:latin typeface="Century Gothic" panose="020B0502020202020204" pitchFamily="34" charset="0"/>
              </a:rPr>
              <a:t> </a:t>
            </a:r>
            <a:r>
              <a:rPr lang="en-US" sz="1400" dirty="0" smtClean="0">
                <a:latin typeface="Century Gothic" panose="020B0502020202020204" pitchFamily="34" charset="0"/>
              </a:rPr>
              <a:t>No School </a:t>
            </a:r>
            <a:r>
              <a:rPr lang="en-US" sz="1200" dirty="0" smtClean="0">
                <a:latin typeface="Century Gothic" panose="020B0502020202020204" pitchFamily="34" charset="0"/>
              </a:rPr>
              <a:t>(Christmas Break</a:t>
            </a:r>
            <a:r>
              <a:rPr lang="en-US" sz="1200" dirty="0" smtClean="0">
                <a:latin typeface="Century Gothic" panose="020B0502020202020204" pitchFamily="34" charset="0"/>
              </a:rPr>
              <a:t>)</a:t>
            </a:r>
            <a:endParaRPr lang="en-US" sz="1200" dirty="0" smtClean="0">
              <a:latin typeface="Century Gothic" panose="020B0502020202020204" pitchFamily="34" charset="0"/>
            </a:endParaRPr>
          </a:p>
        </p:txBody>
      </p:sp>
      <p:sp>
        <p:nvSpPr>
          <p:cNvPr id="4" name="TextBox 3"/>
          <p:cNvSpPr txBox="1"/>
          <p:nvPr/>
        </p:nvSpPr>
        <p:spPr>
          <a:xfrm>
            <a:off x="3614857" y="3667779"/>
            <a:ext cx="3484591" cy="1569660"/>
          </a:xfrm>
          <a:prstGeom prst="rect">
            <a:avLst/>
          </a:prstGeom>
          <a:noFill/>
        </p:spPr>
        <p:txBody>
          <a:bodyPr wrap="square" rtlCol="0">
            <a:spAutoFit/>
          </a:bodyPr>
          <a:lstStyle/>
          <a:p>
            <a:pPr algn="ctr"/>
            <a:r>
              <a:rPr lang="en-US" sz="1600" dirty="0" smtClean="0">
                <a:latin typeface="Century Gothic" panose="020B0502020202020204" pitchFamily="34" charset="0"/>
              </a:rPr>
              <a:t>.</a:t>
            </a:r>
            <a:endParaRPr lang="en-US" sz="1600" dirty="0">
              <a:latin typeface="Century Gothic" panose="020B0502020202020204" pitchFamily="34" charset="0"/>
            </a:endParaRPr>
          </a:p>
          <a:p>
            <a:pPr marL="285750" indent="-285750" algn="ctr">
              <a:buFont typeface="Arial" panose="020B0604020202020204" pitchFamily="34" charset="0"/>
              <a:buChar char="•"/>
            </a:pPr>
            <a:r>
              <a:rPr lang="en-US" sz="1600" dirty="0" smtClean="0">
                <a:latin typeface="Century Gothic" panose="020B0502020202020204" pitchFamily="34" charset="0"/>
              </a:rPr>
              <a:t>If the temperature is 32 degrees or higher, we go outside for recess.  Please make sure your child is dressed appropriately!</a:t>
            </a:r>
            <a:endParaRPr lang="en-US" sz="1600" dirty="0" smtClean="0">
              <a:latin typeface="Century Gothic" panose="020B0502020202020204" pitchFamily="34" charset="0"/>
            </a:endParaRPr>
          </a:p>
        </p:txBody>
      </p:sp>
      <p:sp>
        <p:nvSpPr>
          <p:cNvPr id="5" name="TextBox 4"/>
          <p:cNvSpPr txBox="1"/>
          <p:nvPr/>
        </p:nvSpPr>
        <p:spPr>
          <a:xfrm>
            <a:off x="211681" y="6879114"/>
            <a:ext cx="2650142" cy="2585323"/>
          </a:xfrm>
          <a:prstGeom prst="rect">
            <a:avLst/>
          </a:prstGeom>
          <a:noFill/>
        </p:spPr>
        <p:txBody>
          <a:bodyPr wrap="square" rtlCol="0">
            <a:spAutoFit/>
          </a:bodyPr>
          <a:lstStyle/>
          <a:p>
            <a:pPr algn="ctr"/>
            <a:r>
              <a:rPr lang="en-US" b="1" dirty="0" smtClean="0">
                <a:latin typeface="Century Gothic" panose="020B0502020202020204" pitchFamily="34" charset="0"/>
              </a:rPr>
              <a:t>In Reading </a:t>
            </a:r>
            <a:r>
              <a:rPr lang="en-US" dirty="0" smtClean="0">
                <a:latin typeface="Century Gothic" panose="020B0502020202020204" pitchFamily="34" charset="0"/>
              </a:rPr>
              <a:t>we will be retelling stories and determining who is telling the story.</a:t>
            </a:r>
          </a:p>
          <a:p>
            <a:pPr algn="ctr"/>
            <a:endParaRPr lang="en-US" dirty="0">
              <a:latin typeface="Century Gothic" panose="020B0502020202020204" pitchFamily="34" charset="0"/>
            </a:endParaRPr>
          </a:p>
          <a:p>
            <a:pPr algn="ctr"/>
            <a:r>
              <a:rPr lang="en-US" b="1" dirty="0" smtClean="0">
                <a:latin typeface="Century Gothic" panose="020B0502020202020204" pitchFamily="34" charset="0"/>
              </a:rPr>
              <a:t>In Math </a:t>
            </a:r>
            <a:r>
              <a:rPr lang="en-US" dirty="0" smtClean="0">
                <a:latin typeface="Century Gothic" panose="020B0502020202020204" pitchFamily="34" charset="0"/>
              </a:rPr>
              <a:t>we </a:t>
            </a:r>
            <a:r>
              <a:rPr lang="en-US" dirty="0" smtClean="0">
                <a:latin typeface="Century Gothic" panose="020B0502020202020204" pitchFamily="34" charset="0"/>
              </a:rPr>
              <a:t>are working on place value (the ones and tens place</a:t>
            </a:r>
            <a:endParaRPr lang="en-US" dirty="0">
              <a:latin typeface="Century Gothic" panose="020B0502020202020204" pitchFamily="34" charset="0"/>
            </a:endParaRPr>
          </a:p>
        </p:txBody>
      </p:sp>
      <p:sp>
        <p:nvSpPr>
          <p:cNvPr id="6" name="TextBox 5"/>
          <p:cNvSpPr txBox="1"/>
          <p:nvPr/>
        </p:nvSpPr>
        <p:spPr>
          <a:xfrm>
            <a:off x="2833267" y="6925707"/>
            <a:ext cx="2650142" cy="2031325"/>
          </a:xfrm>
          <a:prstGeom prst="rect">
            <a:avLst/>
          </a:prstGeom>
          <a:noFill/>
        </p:spPr>
        <p:txBody>
          <a:bodyPr wrap="square" rtlCol="0">
            <a:spAutoFit/>
          </a:bodyPr>
          <a:lstStyle/>
          <a:p>
            <a:pPr algn="ctr"/>
            <a:r>
              <a:rPr lang="en-US" b="1" dirty="0" smtClean="0">
                <a:latin typeface="Century Gothic" panose="020B0502020202020204" pitchFamily="34" charset="0"/>
              </a:rPr>
              <a:t>In Social Studies </a:t>
            </a:r>
            <a:r>
              <a:rPr lang="en-US" dirty="0" smtClean="0">
                <a:latin typeface="Century Gothic" panose="020B0502020202020204" pitchFamily="34" charset="0"/>
              </a:rPr>
              <a:t>we will continue to learn about cultures and systems of beliefs.</a:t>
            </a:r>
          </a:p>
          <a:p>
            <a:pPr algn="ctr"/>
            <a:endParaRPr lang="en-US" dirty="0">
              <a:latin typeface="Century Gothic" panose="020B0502020202020204" pitchFamily="34" charset="0"/>
            </a:endParaRPr>
          </a:p>
          <a:p>
            <a:pPr algn="ctr"/>
            <a:r>
              <a:rPr lang="en-US" b="1" dirty="0" smtClean="0">
                <a:latin typeface="Century Gothic" panose="020B0502020202020204" pitchFamily="34" charset="0"/>
              </a:rPr>
              <a:t>In Writing </a:t>
            </a:r>
            <a:r>
              <a:rPr lang="en-US" dirty="0" smtClean="0">
                <a:latin typeface="Century Gothic" panose="020B0502020202020204" pitchFamily="34" charset="0"/>
              </a:rPr>
              <a:t>we </a:t>
            </a:r>
            <a:r>
              <a:rPr lang="en-US" dirty="0" smtClean="0">
                <a:latin typeface="Century Gothic" panose="020B0502020202020204" pitchFamily="34" charset="0"/>
              </a:rPr>
              <a:t>are </a:t>
            </a:r>
            <a:r>
              <a:rPr lang="en-US" smtClean="0">
                <a:latin typeface="Century Gothic" panose="020B0502020202020204" pitchFamily="34" charset="0"/>
              </a:rPr>
              <a:t>writing letters.</a:t>
            </a:r>
            <a:endParaRPr lang="en-US"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45142"/>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January 22</a:t>
            </a:r>
            <a:r>
              <a:rPr lang="en-US" sz="2400" baseline="30000" dirty="0" smtClean="0">
                <a:solidFill>
                  <a:prstClr val="black"/>
                </a:solidFill>
                <a:latin typeface="HelloEtchASketch" panose="02000603000000000000" pitchFamily="2" charset="0"/>
                <a:ea typeface="HelloEtchASketch" panose="02000603000000000000" pitchFamily="2" charset="0"/>
              </a:rPr>
              <a:t>nd</a:t>
            </a:r>
            <a:r>
              <a:rPr lang="en-US" sz="2400" dirty="0" smtClean="0">
                <a:solidFill>
                  <a:prstClr val="black"/>
                </a:solidFill>
                <a:latin typeface="HelloEtchASketch" panose="02000603000000000000" pitchFamily="2" charset="0"/>
                <a:ea typeface="HelloEtchASketch" panose="02000603000000000000" pitchFamily="2" charset="0"/>
              </a:rPr>
              <a:t>-26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smtClean="0">
                <a:solidFill>
                  <a:prstClr val="black"/>
                </a:solidFill>
                <a:latin typeface="Century Gothic" panose="020B0502020202020204" pitchFamily="34" charset="0"/>
              </a:rPr>
              <a:t>Lunch </a:t>
            </a:r>
            <a:r>
              <a:rPr lang="en-US" dirty="0">
                <a:solidFill>
                  <a:prstClr val="black"/>
                </a:solidFill>
                <a:latin typeface="Century Gothic" panose="020B0502020202020204" pitchFamily="34" charset="0"/>
              </a:rPr>
              <a:t>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63853"/>
            <a:ext cx="3175212" cy="2246769"/>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January</a:t>
            </a:r>
          </a:p>
          <a:p>
            <a:pPr lvl="0" algn="ctr"/>
            <a:endParaRPr lang="en-US" sz="1200" dirty="0">
              <a:solidFill>
                <a:prstClr val="black"/>
              </a:solidFill>
              <a:latin typeface="Century Gothic" panose="020B0502020202020204" pitchFamily="34" charset="0"/>
            </a:endParaRPr>
          </a:p>
          <a:p>
            <a:pPr algn="ctr"/>
            <a:r>
              <a:rPr lang="en-US" sz="2400" dirty="0" smtClean="0">
                <a:solidFill>
                  <a:prstClr val="black"/>
                </a:solidFill>
                <a:latin typeface="HelloDaisy" panose="02000603000000000000" pitchFamily="2" charset="0"/>
                <a:ea typeface="HelloDaisy" panose="02000603000000000000" pitchFamily="2" charset="0"/>
              </a:rPr>
              <a:t>February</a:t>
            </a:r>
          </a:p>
          <a:p>
            <a:pPr algn="ctr"/>
            <a:r>
              <a:rPr lang="en-US" sz="1400" b="1" dirty="0" smtClean="0">
                <a:solidFill>
                  <a:prstClr val="black"/>
                </a:solidFill>
                <a:latin typeface="Century Gothic" panose="020B0502020202020204" pitchFamily="34" charset="0"/>
              </a:rPr>
              <a:t>2 First Grade Field Trip (This is the date we have rescheduled to)</a:t>
            </a:r>
          </a:p>
          <a:p>
            <a:pPr algn="ctr"/>
            <a:r>
              <a:rPr lang="en-US" sz="1400" b="1" dirty="0" smtClean="0">
                <a:solidFill>
                  <a:prstClr val="black"/>
                </a:solidFill>
                <a:latin typeface="Century Gothic" panose="020B0502020202020204" pitchFamily="34" charset="0"/>
                <a:ea typeface="HelloDaisy" panose="02000603000000000000" pitchFamily="2" charset="0"/>
              </a:rPr>
              <a:t>5 No School (Teacher Planning)</a:t>
            </a:r>
          </a:p>
          <a:p>
            <a:pPr algn="ctr"/>
            <a:r>
              <a:rPr lang="en-US" sz="1400" b="1" dirty="0" smtClean="0">
                <a:solidFill>
                  <a:prstClr val="black"/>
                </a:solidFill>
                <a:latin typeface="Century Gothic" panose="020B0502020202020204" pitchFamily="34" charset="0"/>
                <a:ea typeface="HelloDaisy" panose="02000603000000000000" pitchFamily="2" charset="0"/>
              </a:rPr>
              <a:t>19 No School (Presidents’ Day)</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20 No School (Special Election)</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smtClean="0">
                <a:solidFill>
                  <a:prstClr val="black"/>
                </a:solidFill>
                <a:latin typeface="Century Gothic" panose="020B0502020202020204" pitchFamily="34" charset="0"/>
              </a:rPr>
              <a:t> </a:t>
            </a:r>
            <a:endParaRPr lang="en-US" sz="1400" dirty="0" smtClean="0">
              <a:solidFill>
                <a:prstClr val="black"/>
              </a:solidFill>
              <a:latin typeface="Century Gothic" panose="020B0502020202020204" pitchFamily="34" charset="0"/>
            </a:endParaRPr>
          </a:p>
        </p:txBody>
      </p:sp>
      <p:sp>
        <p:nvSpPr>
          <p:cNvPr id="4" name="TextBox 3"/>
          <p:cNvSpPr txBox="1"/>
          <p:nvPr/>
        </p:nvSpPr>
        <p:spPr>
          <a:xfrm>
            <a:off x="3614857" y="3717706"/>
            <a:ext cx="3484591" cy="2462213"/>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Field Trip has been rescheduled to Friday February 2</a:t>
            </a:r>
            <a:r>
              <a:rPr lang="en-US" sz="1400" baseline="30000" dirty="0" smtClean="0">
                <a:solidFill>
                  <a:prstClr val="black"/>
                </a:solidFill>
                <a:latin typeface="Century Gothic" panose="020B0502020202020204" pitchFamily="34" charset="0"/>
              </a:rPr>
              <a:t>nd</a:t>
            </a:r>
            <a:r>
              <a:rPr lang="en-US" sz="1400" dirty="0" smtClean="0">
                <a:solidFill>
                  <a:prstClr val="black"/>
                </a:solidFill>
                <a:latin typeface="Century Gothic" panose="020B0502020202020204" pitchFamily="34" charset="0"/>
              </a:rPr>
              <a:t>.  All other details remain the same.</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help your child learn to tie their shoes at home.  All students should know how to tie their shoes by the end of the year.</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We need empty toilet paper rolls for STEM lab.  Thank you!</a:t>
            </a:r>
            <a:endParaRPr lang="en-US" sz="14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Remember to send your child in tennis shoes for P.E. </a:t>
            </a:r>
            <a:endParaRPr lang="en-US" sz="1400" dirty="0">
              <a:solidFill>
                <a:prstClr val="black"/>
              </a:solidFill>
              <a:latin typeface="Century Gothic" panose="020B0502020202020204" pitchFamily="34" charset="0"/>
            </a:endParaRPr>
          </a:p>
        </p:txBody>
      </p:sp>
      <p:sp>
        <p:nvSpPr>
          <p:cNvPr id="5" name="TextBox 4"/>
          <p:cNvSpPr txBox="1"/>
          <p:nvPr/>
        </p:nvSpPr>
        <p:spPr>
          <a:xfrm>
            <a:off x="183125" y="704881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compare and contrast the experiences of the characters in texts.</a:t>
            </a: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adding and subtracting 10 from 2 digit </a:t>
            </a:r>
            <a:r>
              <a:rPr lang="en-US" sz="1600" dirty="0" smtClean="0">
                <a:solidFill>
                  <a:prstClr val="black"/>
                </a:solidFill>
                <a:latin typeface="Century Gothic" panose="020B0502020202020204" pitchFamily="34" charset="0"/>
              </a:rPr>
              <a:t>numbers and ordering objects by length.</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7040324"/>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Science </a:t>
            </a:r>
            <a:r>
              <a:rPr lang="en-US" sz="1600" dirty="0" smtClean="0">
                <a:solidFill>
                  <a:prstClr val="black"/>
                </a:solidFill>
                <a:latin typeface="Century Gothic" panose="020B0502020202020204" pitchFamily="34" charset="0"/>
              </a:rPr>
              <a:t>we </a:t>
            </a:r>
            <a:r>
              <a:rPr lang="en-US" sz="1600" dirty="0">
                <a:solidFill>
                  <a:prstClr val="black"/>
                </a:solidFill>
                <a:latin typeface="Century Gothic" panose="020B0502020202020204" pitchFamily="34" charset="0"/>
              </a:rPr>
              <a:t>will </a:t>
            </a:r>
            <a:r>
              <a:rPr lang="en-US" sz="1600" dirty="0" smtClean="0">
                <a:solidFill>
                  <a:prstClr val="black"/>
                </a:solidFill>
                <a:latin typeface="Century Gothic" panose="020B0502020202020204" pitchFamily="34" charset="0"/>
              </a:rPr>
              <a:t>be learning about the Solar System.</a:t>
            </a:r>
            <a:endParaRPr lang="en-US" sz="1600" dirty="0">
              <a:solidFill>
                <a:prstClr val="black"/>
              </a:solidFill>
              <a:latin typeface="Century Gothic" panose="020B0502020202020204" pitchFamily="34" charset="0"/>
            </a:endParaRPr>
          </a:p>
          <a:p>
            <a:pPr lvl="0" algn="ctr"/>
            <a:endParaRPr lang="en-US" sz="1600"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r>
              <a:rPr lang="en-US" sz="1600" b="1" dirty="0" smtClean="0">
                <a:solidFill>
                  <a:prstClr val="black"/>
                </a:solidFill>
                <a:latin typeface="Century Gothic" panose="020B0502020202020204" pitchFamily="34" charset="0"/>
              </a:rPr>
              <a:t>In </a:t>
            </a:r>
            <a:r>
              <a:rPr lang="en-US" sz="1600" b="1" dirty="0">
                <a:solidFill>
                  <a:prstClr val="black"/>
                </a:solidFill>
                <a:latin typeface="Century Gothic" panose="020B0502020202020204" pitchFamily="34" charset="0"/>
              </a:rPr>
              <a:t>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working on writing opinion pieces.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25863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Jan 29</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Feb 2</a:t>
            </a:r>
            <a:r>
              <a:rPr lang="en-US" sz="2400" baseline="30000" dirty="0" smtClean="0">
                <a:solidFill>
                  <a:prstClr val="black"/>
                </a:solidFill>
                <a:latin typeface="HelloEtchASketch" panose="02000603000000000000" pitchFamily="2" charset="0"/>
                <a:ea typeface="HelloEtchASketch" panose="02000603000000000000" pitchFamily="2" charset="0"/>
              </a:rPr>
              <a:t>nd</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837444"/>
            <a:ext cx="3175212" cy="1908215"/>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February</a:t>
            </a:r>
          </a:p>
          <a:p>
            <a:pPr lvl="0" algn="ctr"/>
            <a:r>
              <a:rPr lang="en-US" sz="1400" b="1" dirty="0">
                <a:solidFill>
                  <a:prstClr val="black"/>
                </a:solidFill>
                <a:latin typeface="Century Gothic" panose="020B0502020202020204" pitchFamily="34" charset="0"/>
              </a:rPr>
              <a:t>2 First Grade Field Trip (This is the date we have rescheduled to)</a:t>
            </a:r>
          </a:p>
          <a:p>
            <a:pPr lvl="0" algn="ctr"/>
            <a:r>
              <a:rPr lang="en-US" sz="1400" b="1" dirty="0">
                <a:solidFill>
                  <a:prstClr val="black"/>
                </a:solidFill>
                <a:latin typeface="Century Gothic" panose="020B0502020202020204" pitchFamily="34" charset="0"/>
                <a:ea typeface="HelloDaisy" panose="02000603000000000000" pitchFamily="2" charset="0"/>
              </a:rPr>
              <a:t>5 No School (Teacher Planning</a:t>
            </a:r>
            <a:r>
              <a:rPr lang="en-US" sz="1400" b="1" dirty="0" smtClean="0">
                <a:solidFill>
                  <a:prstClr val="black"/>
                </a:solidFill>
                <a:latin typeface="Century Gothic" panose="020B0502020202020204" pitchFamily="34" charset="0"/>
                <a:ea typeface="HelloDaisy" panose="02000603000000000000" pitchFamily="2" charset="0"/>
              </a:rPr>
              <a:t>)</a:t>
            </a:r>
          </a:p>
          <a:p>
            <a:pPr lvl="0" algn="ctr"/>
            <a:r>
              <a:rPr lang="en-US" sz="1400" b="1" dirty="0" smtClean="0">
                <a:solidFill>
                  <a:prstClr val="black"/>
                </a:solidFill>
                <a:latin typeface="Century Gothic" panose="020B0502020202020204" pitchFamily="34" charset="0"/>
                <a:ea typeface="HelloDaisy" panose="02000603000000000000" pitchFamily="2" charset="0"/>
              </a:rPr>
              <a:t>16 Snack Cart</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19 No School (Presidents’ Day)</a:t>
            </a:r>
            <a:br>
              <a:rPr lang="en-US" sz="1400" b="1" dirty="0">
                <a:solidFill>
                  <a:prstClr val="black"/>
                </a:solidFill>
                <a:latin typeface="Century Gothic" panose="020B0502020202020204" pitchFamily="34" charset="0"/>
                <a:ea typeface="HelloDaisy" panose="02000603000000000000" pitchFamily="2" charset="0"/>
              </a:rPr>
            </a:br>
            <a:r>
              <a:rPr lang="en-US" sz="1400" b="1" dirty="0">
                <a:solidFill>
                  <a:prstClr val="black"/>
                </a:solidFill>
                <a:latin typeface="Century Gothic" panose="020B0502020202020204" pitchFamily="34" charset="0"/>
                <a:ea typeface="HelloDaisy" panose="02000603000000000000" pitchFamily="2" charset="0"/>
              </a:rPr>
              <a:t>20 No School (Special Election)</a:t>
            </a:r>
            <a:r>
              <a:rPr lang="en-US" sz="2400" b="1" dirty="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rPr>
              <a:t> </a:t>
            </a:r>
            <a:endParaRPr lang="en-US" sz="1400" dirty="0">
              <a:solidFill>
                <a:prstClr val="black"/>
              </a:solidFill>
              <a:latin typeface="Century Gothic" panose="020B0502020202020204" pitchFamily="34" charset="0"/>
            </a:endParaRPr>
          </a:p>
        </p:txBody>
      </p:sp>
      <p:sp>
        <p:nvSpPr>
          <p:cNvPr id="4" name="TextBox 3"/>
          <p:cNvSpPr txBox="1"/>
          <p:nvPr/>
        </p:nvSpPr>
        <p:spPr>
          <a:xfrm>
            <a:off x="3614857" y="3826639"/>
            <a:ext cx="3484591" cy="2031325"/>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a:solidFill>
                  <a:prstClr val="black"/>
                </a:solidFill>
                <a:latin typeface="Century Gothic" panose="020B0502020202020204" pitchFamily="34" charset="0"/>
              </a:rPr>
              <a:t>Field Trip has been rescheduled to Friday February 2</a:t>
            </a:r>
            <a:r>
              <a:rPr lang="en-US" sz="1400" baseline="30000" dirty="0">
                <a:solidFill>
                  <a:prstClr val="black"/>
                </a:solidFill>
                <a:latin typeface="Century Gothic" panose="020B0502020202020204" pitchFamily="34" charset="0"/>
              </a:rPr>
              <a:t>nd</a:t>
            </a:r>
            <a:r>
              <a:rPr lang="en-US" sz="1400" dirty="0">
                <a:solidFill>
                  <a:prstClr val="black"/>
                </a:solidFill>
                <a:latin typeface="Century Gothic" panose="020B0502020202020204" pitchFamily="34" charset="0"/>
              </a:rPr>
              <a:t>.  All other details remain the same.</a:t>
            </a:r>
          </a:p>
          <a:p>
            <a:pPr marL="285750" lvl="0" indent="-285750" algn="ctr">
              <a:buFont typeface="Arial" panose="020B0604020202020204" pitchFamily="34" charset="0"/>
              <a:buChar char="•"/>
            </a:pPr>
            <a:r>
              <a:rPr lang="en-US" sz="1400" dirty="0">
                <a:solidFill>
                  <a:prstClr val="black"/>
                </a:solidFill>
                <a:latin typeface="Century Gothic" panose="020B0502020202020204" pitchFamily="34" charset="0"/>
              </a:rPr>
              <a:t>Please help your child learn to tie their shoes at home.  All students should know how to tie their shoes by the end of the year.</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Remember </a:t>
            </a:r>
            <a:r>
              <a:rPr lang="en-US" sz="1400" dirty="0">
                <a:solidFill>
                  <a:prstClr val="black"/>
                </a:solidFill>
                <a:latin typeface="Century Gothic" panose="020B0502020202020204" pitchFamily="34" charset="0"/>
              </a:rPr>
              <a:t>to send your child in tennis shoes for P.E. </a:t>
            </a: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compare and contrast the experiences of the characters in texts.</a:t>
            </a:r>
          </a:p>
          <a:p>
            <a:pPr lvl="0" algn="ct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ordering </a:t>
            </a:r>
            <a:r>
              <a:rPr lang="en-US" sz="1600" dirty="0">
                <a:solidFill>
                  <a:prstClr val="black"/>
                </a:solidFill>
                <a:latin typeface="Century Gothic" panose="020B0502020202020204" pitchFamily="34" charset="0"/>
              </a:rPr>
              <a:t>objects by </a:t>
            </a:r>
            <a:r>
              <a:rPr lang="en-US" sz="1600" dirty="0" smtClean="0">
                <a:solidFill>
                  <a:prstClr val="black"/>
                </a:solidFill>
                <a:latin typeface="Century Gothic" panose="020B0502020202020204" pitchFamily="34" charset="0"/>
              </a:rPr>
              <a:t>length and using non-standard units for measurement.</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working on our class STEM Challenge.</a:t>
            </a:r>
            <a:endParaRPr lang="en-US" sz="1600" dirty="0">
              <a:solidFill>
                <a:prstClr val="black"/>
              </a:solidFill>
              <a:latin typeface="Century Gothic" panose="020B0502020202020204" pitchFamily="34" charset="0"/>
            </a:endParaRPr>
          </a:p>
          <a:p>
            <a:pPr lvl="0" algn="ct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working on writing opinion pieces.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February 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 9</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837444"/>
            <a:ext cx="3175212" cy="1477328"/>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February</a:t>
            </a:r>
          </a:p>
          <a:p>
            <a:pPr lvl="0" algn="ctr"/>
            <a:r>
              <a:rPr lang="en-US" sz="1400" b="1" dirty="0" smtClean="0">
                <a:solidFill>
                  <a:prstClr val="black"/>
                </a:solidFill>
                <a:latin typeface="Century Gothic" panose="020B0502020202020204" pitchFamily="34" charset="0"/>
                <a:ea typeface="HelloDaisy" panose="02000603000000000000" pitchFamily="2" charset="0"/>
              </a:rPr>
              <a:t>5 </a:t>
            </a:r>
            <a:r>
              <a:rPr lang="en-US" sz="1400" b="1" dirty="0">
                <a:solidFill>
                  <a:prstClr val="black"/>
                </a:solidFill>
                <a:latin typeface="Century Gothic" panose="020B0502020202020204" pitchFamily="34" charset="0"/>
                <a:ea typeface="HelloDaisy" panose="02000603000000000000" pitchFamily="2" charset="0"/>
              </a:rPr>
              <a:t>No School (Teacher Planning</a:t>
            </a:r>
            <a:r>
              <a:rPr lang="en-US" sz="1400" b="1" dirty="0" smtClean="0">
                <a:solidFill>
                  <a:prstClr val="black"/>
                </a:solidFill>
                <a:latin typeface="Century Gothic" panose="020B0502020202020204" pitchFamily="34" charset="0"/>
                <a:ea typeface="HelloDaisy" panose="02000603000000000000" pitchFamily="2" charset="0"/>
              </a:rPr>
              <a:t>)</a:t>
            </a:r>
          </a:p>
          <a:p>
            <a:pPr lvl="0" algn="ctr"/>
            <a:r>
              <a:rPr lang="en-US" sz="1400" b="1" dirty="0" smtClean="0">
                <a:solidFill>
                  <a:prstClr val="black"/>
                </a:solidFill>
                <a:latin typeface="Century Gothic" panose="020B0502020202020204" pitchFamily="34" charset="0"/>
                <a:ea typeface="HelloDaisy" panose="02000603000000000000" pitchFamily="2" charset="0"/>
              </a:rPr>
              <a:t>16 Snack Cart</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19 No School (Presidents’ Day)</a:t>
            </a:r>
            <a:br>
              <a:rPr lang="en-US" sz="1400" b="1" dirty="0">
                <a:solidFill>
                  <a:prstClr val="black"/>
                </a:solidFill>
                <a:latin typeface="Century Gothic" panose="020B0502020202020204" pitchFamily="34" charset="0"/>
                <a:ea typeface="HelloDaisy" panose="02000603000000000000" pitchFamily="2" charset="0"/>
              </a:rPr>
            </a:br>
            <a:r>
              <a:rPr lang="en-US" sz="1400" b="1" dirty="0">
                <a:solidFill>
                  <a:prstClr val="black"/>
                </a:solidFill>
                <a:latin typeface="Century Gothic" panose="020B0502020202020204" pitchFamily="34" charset="0"/>
                <a:ea typeface="HelloDaisy" panose="02000603000000000000" pitchFamily="2" charset="0"/>
              </a:rPr>
              <a:t>20 No School (Special Election)</a:t>
            </a:r>
            <a:r>
              <a:rPr lang="en-US" sz="2400" b="1" dirty="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rPr>
              <a:t> </a:t>
            </a:r>
            <a:endParaRPr lang="en-US" sz="1400" dirty="0">
              <a:solidFill>
                <a:prstClr val="black"/>
              </a:solidFill>
              <a:latin typeface="Century Gothic" panose="020B0502020202020204" pitchFamily="34" charset="0"/>
            </a:endParaRPr>
          </a:p>
        </p:txBody>
      </p:sp>
      <p:sp>
        <p:nvSpPr>
          <p:cNvPr id="4" name="TextBox 3"/>
          <p:cNvSpPr txBox="1"/>
          <p:nvPr/>
        </p:nvSpPr>
        <p:spPr>
          <a:xfrm>
            <a:off x="3614857" y="3826639"/>
            <a:ext cx="3484591" cy="1384995"/>
          </a:xfrm>
          <a:prstGeom prst="rect">
            <a:avLst/>
          </a:prstGeom>
          <a:noFill/>
        </p:spPr>
        <p:txBody>
          <a:bodyPr wrap="square" rtlCol="0">
            <a:spAutoFit/>
          </a:bodyPr>
          <a:lstStyle/>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a:t>
            </a:r>
            <a:r>
              <a:rPr lang="en-US" sz="1400" dirty="0">
                <a:solidFill>
                  <a:prstClr val="black"/>
                </a:solidFill>
                <a:latin typeface="Century Gothic" panose="020B0502020202020204" pitchFamily="34" charset="0"/>
              </a:rPr>
              <a:t>help your child learn to tie their shoes at home.  All students should know how to tie their shoes by the end of the year.</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Remember </a:t>
            </a:r>
            <a:r>
              <a:rPr lang="en-US" sz="1400" dirty="0">
                <a:solidFill>
                  <a:prstClr val="black"/>
                </a:solidFill>
                <a:latin typeface="Century Gothic" panose="020B0502020202020204" pitchFamily="34" charset="0"/>
              </a:rPr>
              <a:t>to send your child in tennis shoes for P.E. </a:t>
            </a:r>
          </a:p>
        </p:txBody>
      </p:sp>
      <p:sp>
        <p:nvSpPr>
          <p:cNvPr id="5" name="TextBox 4"/>
          <p:cNvSpPr txBox="1"/>
          <p:nvPr/>
        </p:nvSpPr>
        <p:spPr>
          <a:xfrm>
            <a:off x="211681"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use </a:t>
            </a:r>
            <a:r>
              <a:rPr lang="en-US" sz="1600" dirty="0">
                <a:solidFill>
                  <a:prstClr val="black"/>
                </a:solidFill>
                <a:latin typeface="Century Gothic" panose="020B0502020202020204" pitchFamily="34" charset="0"/>
              </a:rPr>
              <a:t>various text features </a:t>
            </a:r>
            <a:r>
              <a:rPr lang="en-US" sz="1600" dirty="0" smtClean="0">
                <a:solidFill>
                  <a:prstClr val="black"/>
                </a:solidFill>
                <a:latin typeface="Century Gothic" panose="020B0502020202020204" pitchFamily="34" charset="0"/>
              </a:rPr>
              <a:t>to </a:t>
            </a:r>
            <a:r>
              <a:rPr lang="en-US" sz="1600" dirty="0">
                <a:solidFill>
                  <a:prstClr val="black"/>
                </a:solidFill>
                <a:latin typeface="Century Gothic" panose="020B0502020202020204" pitchFamily="34" charset="0"/>
              </a:rPr>
              <a:t>locate key facts or information in a text.</a:t>
            </a: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representing data in a graph.</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applying previously taught skills to a course task.</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working on writing opinion pieces.</a:t>
            </a:r>
          </a:p>
        </p:txBody>
      </p:sp>
    </p:spTree>
    <p:extLst>
      <p:ext uri="{BB962C8B-B14F-4D97-AF65-F5344CB8AC3E}">
        <p14:creationId xmlns:p14="http://schemas.microsoft.com/office/powerpoint/2010/main" val="424308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February 12</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 16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80115"/>
            <a:ext cx="3175212" cy="2492990"/>
          </a:xfrm>
          <a:prstGeom prst="rect">
            <a:avLst/>
          </a:prstGeom>
          <a:noFill/>
        </p:spPr>
        <p:txBody>
          <a:bodyPr wrap="square" rtlCol="0">
            <a:spAutoFit/>
          </a:bodyPr>
          <a:lstStyle/>
          <a:p>
            <a:pPr lvl="0" algn="ctr"/>
            <a:r>
              <a:rPr lang="en-US" sz="2400" dirty="0">
                <a:solidFill>
                  <a:prstClr val="black"/>
                </a:solidFill>
                <a:latin typeface="HelloDaisy" panose="02000603000000000000" pitchFamily="2" charset="0"/>
                <a:ea typeface="HelloDaisy" panose="02000603000000000000" pitchFamily="2" charset="0"/>
              </a:rPr>
              <a:t>February</a:t>
            </a:r>
          </a:p>
          <a:p>
            <a:pPr lvl="0" algn="ctr"/>
            <a:r>
              <a:rPr lang="en-US" sz="1400" b="1" dirty="0" smtClean="0">
                <a:solidFill>
                  <a:prstClr val="black"/>
                </a:solidFill>
                <a:latin typeface="Century Gothic" panose="020B0502020202020204" pitchFamily="34" charset="0"/>
                <a:ea typeface="HelloDaisy" panose="02000603000000000000" pitchFamily="2" charset="0"/>
              </a:rPr>
              <a:t>14 Kindness Party (Valentines’)</a:t>
            </a:r>
          </a:p>
          <a:p>
            <a:pPr lvl="0" algn="ctr"/>
            <a:r>
              <a:rPr lang="en-US" sz="1400" b="1" dirty="0" smtClean="0">
                <a:solidFill>
                  <a:prstClr val="black"/>
                </a:solidFill>
                <a:latin typeface="Century Gothic" panose="020B0502020202020204" pitchFamily="34" charset="0"/>
                <a:ea typeface="HelloDaisy" panose="02000603000000000000" pitchFamily="2" charset="0"/>
              </a:rPr>
              <a:t>16 Snack Cart</a:t>
            </a:r>
            <a:endParaRPr lang="en-US" sz="1400" b="1"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19 No School (Presidents’ Day)</a:t>
            </a:r>
            <a:br>
              <a:rPr lang="en-US" sz="1400" b="1" dirty="0">
                <a:solidFill>
                  <a:prstClr val="black"/>
                </a:solidFill>
                <a:latin typeface="Century Gothic" panose="020B0502020202020204" pitchFamily="34" charset="0"/>
                <a:ea typeface="HelloDaisy" panose="02000603000000000000" pitchFamily="2" charset="0"/>
              </a:rPr>
            </a:br>
            <a:r>
              <a:rPr lang="en-US" sz="1400" b="1" dirty="0">
                <a:solidFill>
                  <a:prstClr val="black"/>
                </a:solidFill>
                <a:latin typeface="Century Gothic" panose="020B0502020202020204" pitchFamily="34" charset="0"/>
                <a:ea typeface="HelloDaisy" panose="02000603000000000000" pitchFamily="2" charset="0"/>
              </a:rPr>
              <a:t>20 No School (Special Election</a:t>
            </a:r>
            <a:r>
              <a:rPr lang="en-US" sz="1400" b="1" dirty="0" smtClean="0">
                <a:solidFill>
                  <a:prstClr val="black"/>
                </a:solidFill>
                <a:latin typeface="Century Gothic" panose="020B0502020202020204" pitchFamily="34" charset="0"/>
                <a:ea typeface="HelloDaisy" panose="02000603000000000000" pitchFamily="2" charset="0"/>
              </a:rPr>
              <a:t>)</a:t>
            </a:r>
          </a:p>
          <a:p>
            <a:pPr algn="ctr"/>
            <a:r>
              <a:rPr lang="en-US" sz="2400" dirty="0">
                <a:solidFill>
                  <a:prstClr val="black"/>
                </a:solidFill>
                <a:latin typeface="HelloDaisy" panose="02000603000000000000" pitchFamily="2" charset="0"/>
                <a:ea typeface="HelloDaisy" panose="02000603000000000000" pitchFamily="2" charset="0"/>
              </a:rPr>
              <a:t>March</a:t>
            </a:r>
          </a:p>
          <a:p>
            <a:pPr lvl="0" algn="ctr"/>
            <a:r>
              <a:rPr lang="en-US" sz="1400" b="1" dirty="0" smtClean="0">
                <a:solidFill>
                  <a:prstClr val="black"/>
                </a:solidFill>
                <a:latin typeface="Century Gothic" panose="020B0502020202020204" pitchFamily="34" charset="0"/>
                <a:ea typeface="HelloDaisy" panose="02000603000000000000" pitchFamily="2" charset="0"/>
              </a:rPr>
              <a:t>2 No School (Teacher PD day)</a:t>
            </a:r>
          </a:p>
          <a:p>
            <a:pPr lvl="0" algn="ctr"/>
            <a:r>
              <a:rPr lang="en-US" sz="1400" b="1" dirty="0" smtClean="0">
                <a:solidFill>
                  <a:prstClr val="black"/>
                </a:solidFill>
                <a:latin typeface="Century Gothic" panose="020B0502020202020204" pitchFamily="34" charset="0"/>
                <a:ea typeface="HelloDaisy" panose="02000603000000000000" pitchFamily="2" charset="0"/>
              </a:rPr>
              <a:t>5 No School (Teacher Plan day)</a:t>
            </a:r>
          </a:p>
          <a:p>
            <a:pPr lvl="0" algn="ctr"/>
            <a:r>
              <a:rPr lang="en-US" sz="1400" b="1" dirty="0" smtClean="0">
                <a:solidFill>
                  <a:prstClr val="black"/>
                </a:solidFill>
                <a:latin typeface="Century Gothic" panose="020B0502020202020204" pitchFamily="34" charset="0"/>
                <a:ea typeface="HelloDaisy" panose="02000603000000000000" pitchFamily="2" charset="0"/>
              </a:rPr>
              <a:t>8-16 Book Fair in Library</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smtClean="0">
                <a:solidFill>
                  <a:prstClr val="black"/>
                </a:solidFill>
                <a:latin typeface="Century Gothic" panose="020B0502020202020204" pitchFamily="34" charset="0"/>
              </a:rPr>
              <a:t> </a:t>
            </a:r>
            <a:endParaRPr lang="en-US" sz="1400" dirty="0">
              <a:solidFill>
                <a:prstClr val="black"/>
              </a:solidFill>
              <a:latin typeface="Century Gothic" panose="020B0502020202020204" pitchFamily="34" charset="0"/>
            </a:endParaRPr>
          </a:p>
        </p:txBody>
      </p:sp>
      <p:sp>
        <p:nvSpPr>
          <p:cNvPr id="4" name="TextBox 3"/>
          <p:cNvSpPr txBox="1"/>
          <p:nvPr/>
        </p:nvSpPr>
        <p:spPr>
          <a:xfrm>
            <a:off x="3614857" y="3658026"/>
            <a:ext cx="3484591" cy="2462213"/>
          </a:xfrm>
          <a:prstGeom prst="rect">
            <a:avLst/>
          </a:prstGeom>
          <a:noFill/>
        </p:spPr>
        <p:txBody>
          <a:bodyPr wrap="square" rtlCol="0">
            <a:spAutoFit/>
          </a:bodyPr>
          <a:lstStyle/>
          <a:p>
            <a:pPr marL="285750" lvl="0" indent="-285750" algn="ctr">
              <a:buFont typeface="Arial" panose="020B0604020202020204" pitchFamily="34" charset="0"/>
              <a:buChar char="•"/>
            </a:pPr>
            <a:endParaRPr lang="en-US" sz="1400" dirty="0" smtClean="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remember that it is important to read with your child at home, this will really benefit your child in the classroom.</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a:t>
            </a:r>
            <a:r>
              <a:rPr lang="en-US" sz="1400" dirty="0">
                <a:solidFill>
                  <a:prstClr val="black"/>
                </a:solidFill>
                <a:latin typeface="Century Gothic" panose="020B0502020202020204" pitchFamily="34" charset="0"/>
              </a:rPr>
              <a:t>help your child learn to tie their shoes at home.  All students should know how to tie their shoes by the end of the year.</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Remember </a:t>
            </a:r>
            <a:r>
              <a:rPr lang="en-US" sz="1400" dirty="0">
                <a:solidFill>
                  <a:prstClr val="black"/>
                </a:solidFill>
                <a:latin typeface="Century Gothic" panose="020B0502020202020204" pitchFamily="34" charset="0"/>
              </a:rPr>
              <a:t>to send your child in tennis shoes for P.E. </a:t>
            </a: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use </a:t>
            </a:r>
            <a:r>
              <a:rPr lang="en-US" sz="1600" dirty="0">
                <a:solidFill>
                  <a:prstClr val="black"/>
                </a:solidFill>
                <a:latin typeface="Century Gothic" panose="020B0502020202020204" pitchFamily="34" charset="0"/>
              </a:rPr>
              <a:t>various text features </a:t>
            </a:r>
            <a:r>
              <a:rPr lang="en-US" sz="1600" dirty="0" smtClean="0">
                <a:solidFill>
                  <a:prstClr val="black"/>
                </a:solidFill>
                <a:latin typeface="Century Gothic" panose="020B0502020202020204" pitchFamily="34" charset="0"/>
              </a:rPr>
              <a:t>to </a:t>
            </a:r>
            <a:r>
              <a:rPr lang="en-US" sz="1600" dirty="0">
                <a:solidFill>
                  <a:prstClr val="black"/>
                </a:solidFill>
                <a:latin typeface="Century Gothic" panose="020B0502020202020204" pitchFamily="34" charset="0"/>
              </a:rPr>
              <a:t>locate key facts or information in a text.</a:t>
            </a: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representing data in a graph.  We will also begin working on telling time.</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using engineering skills to analyze and interpret data.</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finishing up our </a:t>
            </a:r>
            <a:r>
              <a:rPr lang="en-US" sz="1600" dirty="0">
                <a:solidFill>
                  <a:prstClr val="black"/>
                </a:solidFill>
                <a:latin typeface="Century Gothic" panose="020B0502020202020204" pitchFamily="34" charset="0"/>
              </a:rPr>
              <a:t>opinion pieces.</a:t>
            </a:r>
          </a:p>
        </p:txBody>
      </p:sp>
    </p:spTree>
    <p:extLst>
      <p:ext uri="{BB962C8B-B14F-4D97-AF65-F5344CB8AC3E}">
        <p14:creationId xmlns:p14="http://schemas.microsoft.com/office/powerpoint/2010/main" val="293582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February 21</a:t>
            </a:r>
            <a:r>
              <a:rPr lang="en-US" sz="2400" baseline="30000" dirty="0" smtClean="0">
                <a:solidFill>
                  <a:prstClr val="black"/>
                </a:solidFill>
                <a:latin typeface="HelloEtchASketch" panose="02000603000000000000" pitchFamily="2" charset="0"/>
                <a:ea typeface="HelloEtchASketch" panose="02000603000000000000" pitchFamily="2" charset="0"/>
              </a:rPr>
              <a:t>st</a:t>
            </a:r>
            <a:r>
              <a:rPr lang="en-US" sz="2400" dirty="0" smtClean="0">
                <a:solidFill>
                  <a:prstClr val="black"/>
                </a:solidFill>
                <a:latin typeface="HelloEtchASketch" panose="02000603000000000000" pitchFamily="2" charset="0"/>
                <a:ea typeface="HelloEtchASketch" panose="02000603000000000000" pitchFamily="2" charset="0"/>
              </a:rPr>
              <a:t>– 23</a:t>
            </a:r>
            <a:r>
              <a:rPr lang="en-US" sz="2400" baseline="30000" dirty="0" smtClean="0">
                <a:solidFill>
                  <a:prstClr val="black"/>
                </a:solidFill>
                <a:latin typeface="HelloEtchASketch" panose="02000603000000000000" pitchFamily="2" charset="0"/>
                <a:ea typeface="HelloEtchASketch" panose="02000603000000000000" pitchFamily="2" charset="0"/>
              </a:rPr>
              <a:t>rd</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80115"/>
            <a:ext cx="3175212" cy="2277547"/>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February</a:t>
            </a:r>
            <a:endParaRPr lang="en-US" sz="2400" dirty="0">
              <a:solidFill>
                <a:prstClr val="black"/>
              </a:solidFill>
              <a:latin typeface="HelloDaisy" panose="02000603000000000000" pitchFamily="2"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Now – Feb 23 Can Good Drive</a:t>
            </a:r>
          </a:p>
          <a:p>
            <a:pPr lvl="0" algn="ctr"/>
            <a:r>
              <a:rPr lang="en-US" sz="1400" b="1" dirty="0" smtClean="0">
                <a:solidFill>
                  <a:prstClr val="black"/>
                </a:solidFill>
                <a:latin typeface="Century Gothic" panose="020B0502020202020204" pitchFamily="34" charset="0"/>
                <a:ea typeface="HelloDaisy" panose="02000603000000000000" pitchFamily="2" charset="0"/>
              </a:rPr>
              <a:t>19 </a:t>
            </a:r>
            <a:r>
              <a:rPr lang="en-US" sz="1400" b="1" dirty="0">
                <a:solidFill>
                  <a:prstClr val="black"/>
                </a:solidFill>
                <a:latin typeface="Century Gothic" panose="020B0502020202020204" pitchFamily="34" charset="0"/>
                <a:ea typeface="HelloDaisy" panose="02000603000000000000" pitchFamily="2" charset="0"/>
              </a:rPr>
              <a:t>No School (Presidents’ Day)</a:t>
            </a:r>
            <a:br>
              <a:rPr lang="en-US" sz="1400" b="1" dirty="0">
                <a:solidFill>
                  <a:prstClr val="black"/>
                </a:solidFill>
                <a:latin typeface="Century Gothic" panose="020B0502020202020204" pitchFamily="34" charset="0"/>
                <a:ea typeface="HelloDaisy" panose="02000603000000000000" pitchFamily="2" charset="0"/>
              </a:rPr>
            </a:br>
            <a:r>
              <a:rPr lang="en-US" sz="1400" b="1" dirty="0">
                <a:solidFill>
                  <a:prstClr val="black"/>
                </a:solidFill>
                <a:latin typeface="Century Gothic" panose="020B0502020202020204" pitchFamily="34" charset="0"/>
                <a:ea typeface="HelloDaisy" panose="02000603000000000000" pitchFamily="2" charset="0"/>
              </a:rPr>
              <a:t>20 No School (Special Election</a:t>
            </a:r>
            <a:r>
              <a:rPr lang="en-US" sz="1400" b="1" dirty="0" smtClean="0">
                <a:solidFill>
                  <a:prstClr val="black"/>
                </a:solidFill>
                <a:latin typeface="Century Gothic" panose="020B0502020202020204" pitchFamily="34" charset="0"/>
                <a:ea typeface="HelloDaisy" panose="02000603000000000000" pitchFamily="2" charset="0"/>
              </a:rPr>
              <a:t>)</a:t>
            </a:r>
          </a:p>
          <a:p>
            <a:pPr algn="ctr"/>
            <a:r>
              <a:rPr lang="en-US" sz="2400" dirty="0">
                <a:solidFill>
                  <a:prstClr val="black"/>
                </a:solidFill>
                <a:latin typeface="HelloDaisy" panose="02000603000000000000" pitchFamily="2" charset="0"/>
                <a:ea typeface="HelloDaisy" panose="02000603000000000000" pitchFamily="2" charset="0"/>
              </a:rPr>
              <a:t>March</a:t>
            </a:r>
          </a:p>
          <a:p>
            <a:pPr lvl="0" algn="ctr"/>
            <a:r>
              <a:rPr lang="en-US" sz="1400" b="1" dirty="0" smtClean="0">
                <a:solidFill>
                  <a:prstClr val="black"/>
                </a:solidFill>
                <a:latin typeface="Century Gothic" panose="020B0502020202020204" pitchFamily="34" charset="0"/>
                <a:ea typeface="HelloDaisy" panose="02000603000000000000" pitchFamily="2" charset="0"/>
              </a:rPr>
              <a:t>2 No School (Teacher PD day)</a:t>
            </a:r>
          </a:p>
          <a:p>
            <a:pPr lvl="0" algn="ctr"/>
            <a:r>
              <a:rPr lang="en-US" sz="1400" b="1" dirty="0" smtClean="0">
                <a:solidFill>
                  <a:prstClr val="black"/>
                </a:solidFill>
                <a:latin typeface="Century Gothic" panose="020B0502020202020204" pitchFamily="34" charset="0"/>
                <a:ea typeface="HelloDaisy" panose="02000603000000000000" pitchFamily="2" charset="0"/>
              </a:rPr>
              <a:t>5 No School (Teacher Plan day)</a:t>
            </a:r>
          </a:p>
          <a:p>
            <a:pPr lvl="0" algn="ctr"/>
            <a:r>
              <a:rPr lang="en-US" sz="1400" b="1" dirty="0" smtClean="0">
                <a:solidFill>
                  <a:prstClr val="black"/>
                </a:solidFill>
                <a:latin typeface="Century Gothic" panose="020B0502020202020204" pitchFamily="34" charset="0"/>
                <a:ea typeface="HelloDaisy" panose="02000603000000000000" pitchFamily="2" charset="0"/>
              </a:rPr>
              <a:t>8-16 Book Fair in Library</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smtClean="0">
                <a:solidFill>
                  <a:prstClr val="black"/>
                </a:solidFill>
                <a:latin typeface="Century Gothic" panose="020B0502020202020204" pitchFamily="34" charset="0"/>
              </a:rPr>
              <a:t> </a:t>
            </a:r>
            <a:endParaRPr lang="en-US" sz="1400" dirty="0">
              <a:solidFill>
                <a:prstClr val="black"/>
              </a:solidFill>
              <a:latin typeface="Century Gothic" panose="020B0502020202020204" pitchFamily="34" charset="0"/>
            </a:endParaRPr>
          </a:p>
        </p:txBody>
      </p:sp>
      <p:sp>
        <p:nvSpPr>
          <p:cNvPr id="4" name="TextBox 3"/>
          <p:cNvSpPr txBox="1"/>
          <p:nvPr/>
        </p:nvSpPr>
        <p:spPr>
          <a:xfrm>
            <a:off x="3614857" y="3775640"/>
            <a:ext cx="3484591" cy="2246769"/>
          </a:xfrm>
          <a:prstGeom prst="rect">
            <a:avLst/>
          </a:prstGeom>
          <a:noFill/>
        </p:spPr>
        <p:txBody>
          <a:bodyPr wrap="square" rtlCol="0">
            <a:spAutoFit/>
          </a:bodyPr>
          <a:lstStyle/>
          <a:p>
            <a:pPr marL="285750" lvl="0" indent="-285750" algn="ctr">
              <a:buFont typeface="Arial" panose="020B0604020202020204" pitchFamily="34" charset="0"/>
              <a:buChar char="•"/>
            </a:pPr>
            <a:endParaRPr lang="en-US" sz="1400" dirty="0" smtClean="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If you are able please send in a few canned goods with your child we are having a can good drive.  It ends February 23</a:t>
            </a:r>
            <a:r>
              <a:rPr lang="en-US" sz="1400" baseline="30000" dirty="0" smtClean="0">
                <a:solidFill>
                  <a:prstClr val="black"/>
                </a:solidFill>
                <a:latin typeface="Century Gothic" panose="020B0502020202020204" pitchFamily="34" charset="0"/>
              </a:rPr>
              <a:t>rd</a:t>
            </a:r>
            <a:r>
              <a:rPr lang="en-US" sz="1400" dirty="0" smtClean="0">
                <a:solidFill>
                  <a:prstClr val="black"/>
                </a:solidFill>
                <a:latin typeface="Century Gothic" panose="020B0502020202020204" pitchFamily="34" charset="0"/>
              </a:rPr>
              <a:t>. </a:t>
            </a:r>
          </a:p>
          <a:p>
            <a:pPr marL="285750" lvl="0" indent="-285750" algn="ctr">
              <a:buFont typeface="Arial" panose="020B0604020202020204" pitchFamily="34" charset="0"/>
              <a:buChar char="•"/>
            </a:pPr>
            <a:endParaRPr lang="en-US" sz="14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Please remember that it is important to read with your child at home, this will really benefit your child in the classroom.</a:t>
            </a: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a:t>
            </a:r>
            <a:r>
              <a:rPr lang="en-US" sz="1600" dirty="0" smtClean="0">
                <a:solidFill>
                  <a:prstClr val="black"/>
                </a:solidFill>
                <a:latin typeface="Century Gothic" panose="020B0502020202020204" pitchFamily="34" charset="0"/>
              </a:rPr>
              <a:t>will begin identifying similarities and differences between two text on the same topic.</a:t>
            </a:r>
            <a:endParaRPr lang="en-US" sz="1600" dirty="0">
              <a:solidFill>
                <a:prstClr val="black"/>
              </a:solidFill>
              <a:latin typeface="Century Gothic" panose="020B0502020202020204" pitchFamily="34" charset="0"/>
            </a:endParaRPr>
          </a:p>
          <a:p>
            <a:pPr lvl="0" algn="ct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smtClean="0">
                <a:solidFill>
                  <a:prstClr val="black"/>
                </a:solidFill>
                <a:latin typeface="Century Gothic" panose="020B0502020202020204" pitchFamily="34" charset="0"/>
              </a:rPr>
              <a:t>We will be working on telling time to the hour and half hour.</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learning about healthy choices for our hearts and bodies.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using prepositions and end punctuation.</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61516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Feb 26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Mar 2</a:t>
            </a:r>
            <a:r>
              <a:rPr lang="en-US" sz="2400" baseline="30000" dirty="0" smtClean="0">
                <a:solidFill>
                  <a:prstClr val="black"/>
                </a:solidFill>
                <a:latin typeface="HelloEtchASketch" panose="02000603000000000000" pitchFamily="2" charset="0"/>
                <a:ea typeface="HelloEtchASketch" panose="02000603000000000000" pitchFamily="2" charset="0"/>
              </a:rPr>
              <a:t>nd</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826639"/>
            <a:ext cx="3175212" cy="1261884"/>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March</a:t>
            </a:r>
            <a:endParaRPr lang="en-US" sz="2400" dirty="0">
              <a:solidFill>
                <a:prstClr val="black"/>
              </a:solidFill>
              <a:latin typeface="HelloDaisy" panose="02000603000000000000" pitchFamily="2"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2 </a:t>
            </a:r>
            <a:r>
              <a:rPr lang="en-US" sz="1400" b="1" dirty="0" smtClean="0">
                <a:solidFill>
                  <a:prstClr val="black"/>
                </a:solidFill>
                <a:latin typeface="Century Gothic" panose="020B0502020202020204" pitchFamily="34" charset="0"/>
                <a:ea typeface="HelloDaisy" panose="02000603000000000000" pitchFamily="2" charset="0"/>
              </a:rPr>
              <a:t>We </a:t>
            </a:r>
            <a:r>
              <a:rPr lang="en-US" sz="1400" b="1" u="sng" dirty="0" smtClean="0">
                <a:solidFill>
                  <a:prstClr val="black"/>
                </a:solidFill>
                <a:latin typeface="Century Gothic" panose="020B0502020202020204" pitchFamily="34" charset="0"/>
                <a:ea typeface="HelloDaisy" panose="02000603000000000000" pitchFamily="2" charset="0"/>
              </a:rPr>
              <a:t>have</a:t>
            </a:r>
            <a:r>
              <a:rPr lang="en-US" sz="1400" b="1" dirty="0" smtClean="0">
                <a:solidFill>
                  <a:prstClr val="black"/>
                </a:solidFill>
                <a:latin typeface="Century Gothic" panose="020B0502020202020204" pitchFamily="34" charset="0"/>
                <a:ea typeface="HelloDaisy" panose="02000603000000000000" pitchFamily="2" charset="0"/>
              </a:rPr>
              <a:t> school </a:t>
            </a:r>
            <a:r>
              <a:rPr lang="en-US" sz="1400" b="1" u="sng" dirty="0" smtClean="0">
                <a:solidFill>
                  <a:prstClr val="black"/>
                </a:solidFill>
                <a:latin typeface="Century Gothic" panose="020B0502020202020204" pitchFamily="34" charset="0"/>
                <a:ea typeface="HelloDaisy" panose="02000603000000000000" pitchFamily="2" charset="0"/>
              </a:rPr>
              <a:t>(Make-up day)</a:t>
            </a:r>
            <a:endParaRPr lang="en-US" sz="1400" b="1" u="sng" dirty="0">
              <a:solidFill>
                <a:prstClr val="black"/>
              </a:solidFill>
              <a:latin typeface="Century Gothic" panose="020B0502020202020204" pitchFamily="34" charset="0"/>
              <a:ea typeface="HelloDaisy" panose="02000603000000000000" pitchFamily="2" charset="0"/>
            </a:endParaRPr>
          </a:p>
          <a:p>
            <a:pPr lvl="0" algn="ctr"/>
            <a:r>
              <a:rPr lang="en-US" sz="1400" b="1" dirty="0">
                <a:solidFill>
                  <a:prstClr val="black"/>
                </a:solidFill>
                <a:latin typeface="Century Gothic" panose="020B0502020202020204" pitchFamily="34" charset="0"/>
                <a:ea typeface="HelloDaisy" panose="02000603000000000000" pitchFamily="2" charset="0"/>
              </a:rPr>
              <a:t>5 No School (Teacher Plan day)</a:t>
            </a:r>
          </a:p>
          <a:p>
            <a:pPr lvl="0" algn="ctr"/>
            <a:r>
              <a:rPr lang="en-US" sz="1400" b="1" dirty="0">
                <a:solidFill>
                  <a:prstClr val="black"/>
                </a:solidFill>
                <a:latin typeface="Century Gothic" panose="020B0502020202020204" pitchFamily="34" charset="0"/>
                <a:ea typeface="HelloDaisy" panose="02000603000000000000" pitchFamily="2" charset="0"/>
              </a:rPr>
              <a:t>8-16 Book Fair in Library</a:t>
            </a:r>
            <a:r>
              <a:rPr lang="en-US" sz="2400" b="1" dirty="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rPr>
              <a:t> </a:t>
            </a:r>
            <a:endParaRPr lang="en-US" sz="1400" dirty="0">
              <a:solidFill>
                <a:prstClr val="black"/>
              </a:solidFill>
              <a:latin typeface="Century Gothic" panose="020B0502020202020204" pitchFamily="34" charset="0"/>
            </a:endParaRPr>
          </a:p>
        </p:txBody>
      </p:sp>
      <p:sp>
        <p:nvSpPr>
          <p:cNvPr id="4" name="TextBox 3"/>
          <p:cNvSpPr txBox="1"/>
          <p:nvPr/>
        </p:nvSpPr>
        <p:spPr>
          <a:xfrm>
            <a:off x="3614857" y="3625870"/>
            <a:ext cx="3484591" cy="2677656"/>
          </a:xfrm>
          <a:prstGeom prst="rect">
            <a:avLst/>
          </a:prstGeom>
          <a:noFill/>
        </p:spPr>
        <p:txBody>
          <a:bodyPr wrap="square" rtlCol="0">
            <a:spAutoFit/>
          </a:bodyPr>
          <a:lstStyle/>
          <a:p>
            <a:pPr lvl="0" algn="ctr"/>
            <a:endParaRPr lang="en-US" sz="14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With wide spread flu and other viruses going around right now, please be aware of a district policy that students must be </a:t>
            </a:r>
            <a:r>
              <a:rPr lang="en-US" sz="1400" b="1" dirty="0" smtClean="0">
                <a:solidFill>
                  <a:prstClr val="black"/>
                </a:solidFill>
                <a:latin typeface="Century Gothic" panose="020B0502020202020204" pitchFamily="34" charset="0"/>
              </a:rPr>
              <a:t>fever free for 24 hours </a:t>
            </a:r>
            <a:r>
              <a:rPr lang="en-US" sz="1400" dirty="0" smtClean="0">
                <a:solidFill>
                  <a:prstClr val="black"/>
                </a:solidFill>
                <a:latin typeface="Century Gothic" panose="020B0502020202020204" pitchFamily="34" charset="0"/>
              </a:rPr>
              <a:t>before returning to school.</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In our previous Newsletter we stated that there was no school on March 2</a:t>
            </a:r>
            <a:r>
              <a:rPr lang="en-US" sz="1400" baseline="30000" dirty="0" smtClean="0">
                <a:solidFill>
                  <a:prstClr val="black"/>
                </a:solidFill>
                <a:latin typeface="Century Gothic" panose="020B0502020202020204" pitchFamily="34" charset="0"/>
              </a:rPr>
              <a:t>nd</a:t>
            </a:r>
            <a:r>
              <a:rPr lang="en-US" sz="1400" dirty="0" smtClean="0">
                <a:solidFill>
                  <a:prstClr val="black"/>
                </a:solidFill>
                <a:latin typeface="Century Gothic" panose="020B0502020202020204" pitchFamily="34" charset="0"/>
              </a:rPr>
              <a:t>, however </a:t>
            </a:r>
            <a:r>
              <a:rPr lang="en-US" sz="1400" b="1" dirty="0" smtClean="0">
                <a:solidFill>
                  <a:prstClr val="black"/>
                </a:solidFill>
                <a:latin typeface="Century Gothic" panose="020B0502020202020204" pitchFamily="34" charset="0"/>
              </a:rPr>
              <a:t>we DO have school </a:t>
            </a:r>
            <a:r>
              <a:rPr lang="en-US" sz="1400" dirty="0" smtClean="0">
                <a:solidFill>
                  <a:prstClr val="black"/>
                </a:solidFill>
                <a:latin typeface="Century Gothic" panose="020B0502020202020204" pitchFamily="34" charset="0"/>
              </a:rPr>
              <a:t>this day.  It is being used as a make-up day.</a:t>
            </a:r>
            <a:endParaRPr lang="en-US" sz="1400" dirty="0">
              <a:solidFill>
                <a:prstClr val="black"/>
              </a:solidFill>
              <a:latin typeface="Century Gothic" panose="020B0502020202020204" pitchFamily="34" charset="0"/>
            </a:endParaRPr>
          </a:p>
        </p:txBody>
      </p:sp>
      <p:sp>
        <p:nvSpPr>
          <p:cNvPr id="5" name="TextBox 4"/>
          <p:cNvSpPr txBox="1"/>
          <p:nvPr/>
        </p:nvSpPr>
        <p:spPr>
          <a:xfrm>
            <a:off x="211681"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begin identifying similarities and differences between two text on the same topic.</a:t>
            </a:r>
          </a:p>
          <a:p>
            <a:pPr lvl="0" algn="ctr"/>
            <a:r>
              <a:rPr lang="en-US" sz="1600" dirty="0">
                <a:solidFill>
                  <a:prstClr val="black"/>
                </a:solidFill>
                <a:latin typeface="Century Gothic" panose="020B0502020202020204" pitchFamily="34" charset="0"/>
              </a:rPr>
              <a:t> </a:t>
            </a: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working on telling time to the hour and half hour.</a:t>
            </a:r>
          </a:p>
        </p:txBody>
      </p:sp>
      <p:sp>
        <p:nvSpPr>
          <p:cNvPr id="6" name="TextBox 5"/>
          <p:cNvSpPr txBox="1"/>
          <p:nvPr/>
        </p:nvSpPr>
        <p:spPr>
          <a:xfrm>
            <a:off x="2833267" y="6925707"/>
            <a:ext cx="2650142" cy="2062103"/>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Science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using previously taught content to complete a through course task.</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begin writing our how-to pieces.</a:t>
            </a:r>
            <a:endParaRPr lang="en-US" sz="1600" dirty="0">
              <a:solidFill>
                <a:prstClr val="black"/>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91320" y="1465521"/>
            <a:ext cx="4608128" cy="1661993"/>
          </a:xfrm>
          <a:prstGeom prst="rect">
            <a:avLst/>
          </a:prstGeom>
          <a:noFill/>
        </p:spPr>
        <p:txBody>
          <a:bodyPr wrap="square" rtlCol="0">
            <a:spAutoFit/>
          </a:bodyPr>
          <a:lstStyle/>
          <a:p>
            <a:pPr lvl="0" algn="ctr"/>
            <a:r>
              <a:rPr lang="en-US" sz="2400" dirty="0">
                <a:solidFill>
                  <a:prstClr val="black"/>
                </a:solidFill>
                <a:latin typeface="HelloEtchASketch" panose="02000603000000000000" pitchFamily="2" charset="0"/>
                <a:ea typeface="HelloEtchASketch" panose="02000603000000000000" pitchFamily="2" charset="0"/>
              </a:rPr>
              <a:t>Week of </a:t>
            </a:r>
            <a:r>
              <a:rPr lang="en-US" sz="2400" dirty="0" smtClean="0">
                <a:solidFill>
                  <a:prstClr val="black"/>
                </a:solidFill>
                <a:latin typeface="HelloEtchASketch" panose="02000603000000000000" pitchFamily="2" charset="0"/>
                <a:ea typeface="HelloEtchASketch" panose="02000603000000000000" pitchFamily="2" charset="0"/>
              </a:rPr>
              <a:t>March 6</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9</a:t>
            </a:r>
            <a:r>
              <a:rPr lang="en-US" sz="2400" baseline="30000" dirty="0" smtClean="0">
                <a:solidFill>
                  <a:prstClr val="black"/>
                </a:solidFill>
                <a:latin typeface="HelloEtchASketch" panose="02000603000000000000" pitchFamily="2" charset="0"/>
                <a:ea typeface="HelloEtchASketch" panose="02000603000000000000" pitchFamily="2" charset="0"/>
              </a:rPr>
              <a:t>th</a:t>
            </a:r>
            <a:r>
              <a:rPr lang="en-US" sz="2400" dirty="0" smtClean="0">
                <a:solidFill>
                  <a:prstClr val="black"/>
                </a:solidFill>
                <a:latin typeface="HelloEtchASketch" panose="02000603000000000000" pitchFamily="2" charset="0"/>
                <a:ea typeface="HelloEtchASketch" panose="02000603000000000000" pitchFamily="2" charset="0"/>
              </a:rPr>
              <a:t>    </a:t>
            </a:r>
            <a:endParaRPr lang="en-US" sz="2400" dirty="0">
              <a:solidFill>
                <a:prstClr val="black"/>
              </a:solidFill>
              <a:latin typeface="HelloEtchASketch" panose="02000603000000000000" pitchFamily="2" charset="0"/>
              <a:ea typeface="HelloEtchASketch" panose="02000603000000000000" pitchFamily="2" charset="0"/>
            </a:endParaRPr>
          </a:p>
          <a:p>
            <a:pPr lvl="0" algn="ctr"/>
            <a:r>
              <a:rPr lang="en-US" sz="2400" dirty="0">
                <a:solidFill>
                  <a:prstClr val="black"/>
                </a:solidFill>
                <a:latin typeface="HelloEtchASketch" panose="02000603000000000000" pitchFamily="2" charset="0"/>
                <a:ea typeface="HelloEtchASketch" panose="02000603000000000000" pitchFamily="2" charset="0"/>
              </a:rPr>
              <a:t>First Grade</a:t>
            </a:r>
          </a:p>
          <a:p>
            <a:pPr lvl="0" algn="ctr"/>
            <a:r>
              <a:rPr lang="en-US" dirty="0">
                <a:solidFill>
                  <a:prstClr val="black"/>
                </a:solidFill>
                <a:latin typeface="Century Gothic" panose="020B0502020202020204" pitchFamily="34" charset="0"/>
              </a:rPr>
              <a:t>Lunch Times:</a:t>
            </a:r>
          </a:p>
          <a:p>
            <a:pPr lvl="0" algn="ctr"/>
            <a:r>
              <a:rPr lang="en-US" dirty="0">
                <a:solidFill>
                  <a:prstClr val="black"/>
                </a:solidFill>
                <a:latin typeface="Century Gothic" panose="020B0502020202020204" pitchFamily="34" charset="0"/>
              </a:rPr>
              <a:t>Donahue &amp; O’Connor 11:20-11:45</a:t>
            </a:r>
          </a:p>
          <a:p>
            <a:pPr lvl="0" algn="ctr"/>
            <a:r>
              <a:rPr lang="en-US" dirty="0" err="1">
                <a:solidFill>
                  <a:prstClr val="black"/>
                </a:solidFill>
                <a:latin typeface="Century Gothic" panose="020B0502020202020204" pitchFamily="34" charset="0"/>
              </a:rPr>
              <a:t>Malin</a:t>
            </a:r>
            <a:r>
              <a:rPr lang="en-US" dirty="0">
                <a:solidFill>
                  <a:prstClr val="black"/>
                </a:solidFill>
                <a:latin typeface="Century Gothic" panose="020B0502020202020204" pitchFamily="34" charset="0"/>
              </a:rPr>
              <a:t> &amp; Myers 11:25-11:50</a:t>
            </a:r>
          </a:p>
        </p:txBody>
      </p:sp>
      <p:sp>
        <p:nvSpPr>
          <p:cNvPr id="3" name="TextBox 2"/>
          <p:cNvSpPr txBox="1"/>
          <p:nvPr/>
        </p:nvSpPr>
        <p:spPr>
          <a:xfrm>
            <a:off x="211681" y="3749695"/>
            <a:ext cx="3175212" cy="2277547"/>
          </a:xfrm>
          <a:prstGeom prst="rect">
            <a:avLst/>
          </a:prstGeom>
          <a:noFill/>
        </p:spPr>
        <p:txBody>
          <a:bodyPr wrap="square" rtlCol="0">
            <a:spAutoFit/>
          </a:bodyPr>
          <a:lstStyle/>
          <a:p>
            <a:pPr lvl="0" algn="ctr"/>
            <a:r>
              <a:rPr lang="en-US" sz="2400" dirty="0" smtClean="0">
                <a:solidFill>
                  <a:prstClr val="black"/>
                </a:solidFill>
                <a:latin typeface="HelloDaisy" panose="02000603000000000000" pitchFamily="2" charset="0"/>
                <a:ea typeface="HelloDaisy" panose="02000603000000000000" pitchFamily="2" charset="0"/>
              </a:rPr>
              <a:t>March</a:t>
            </a:r>
            <a:endParaRPr lang="en-US" sz="2400" dirty="0">
              <a:solidFill>
                <a:prstClr val="black"/>
              </a:solidFill>
              <a:latin typeface="HelloDaisy" panose="02000603000000000000" pitchFamily="2"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5 </a:t>
            </a:r>
            <a:r>
              <a:rPr lang="en-US" sz="1400" b="1" dirty="0">
                <a:solidFill>
                  <a:prstClr val="black"/>
                </a:solidFill>
                <a:latin typeface="Century Gothic" panose="020B0502020202020204" pitchFamily="34" charset="0"/>
                <a:ea typeface="HelloDaisy" panose="02000603000000000000" pitchFamily="2" charset="0"/>
              </a:rPr>
              <a:t>No School (Teacher Plan day</a:t>
            </a:r>
            <a:r>
              <a:rPr lang="en-US" sz="1400" b="1" dirty="0" smtClean="0">
                <a:solidFill>
                  <a:prstClr val="black"/>
                </a:solidFill>
                <a:latin typeface="Century Gothic" panose="020B0502020202020204" pitchFamily="34" charset="0"/>
                <a:ea typeface="HelloDaisy" panose="02000603000000000000" pitchFamily="2" charset="0"/>
              </a:rPr>
              <a:t>)</a:t>
            </a:r>
          </a:p>
          <a:p>
            <a:pPr lvl="0" algn="ctr"/>
            <a:r>
              <a:rPr lang="en-US" sz="1400" b="1" dirty="0" smtClean="0">
                <a:solidFill>
                  <a:prstClr val="black"/>
                </a:solidFill>
                <a:latin typeface="Century Gothic" panose="020B0502020202020204" pitchFamily="34" charset="0"/>
                <a:ea typeface="HelloDaisy" panose="02000603000000000000" pitchFamily="2" charset="0"/>
              </a:rPr>
              <a:t>8-16 </a:t>
            </a:r>
            <a:r>
              <a:rPr lang="en-US" sz="1400" b="1" dirty="0">
                <a:solidFill>
                  <a:prstClr val="black"/>
                </a:solidFill>
                <a:latin typeface="Century Gothic" panose="020B0502020202020204" pitchFamily="34" charset="0"/>
                <a:ea typeface="HelloDaisy" panose="02000603000000000000" pitchFamily="2" charset="0"/>
              </a:rPr>
              <a:t>Book Fair in </a:t>
            </a:r>
            <a:r>
              <a:rPr lang="en-US" sz="1400" b="1" dirty="0" smtClean="0">
                <a:solidFill>
                  <a:prstClr val="black"/>
                </a:solidFill>
                <a:latin typeface="Century Gothic" panose="020B0502020202020204" pitchFamily="34" charset="0"/>
                <a:ea typeface="HelloDaisy" panose="02000603000000000000" pitchFamily="2" charset="0"/>
              </a:rPr>
              <a:t>Library</a:t>
            </a:r>
            <a:endParaRPr lang="en-US" sz="2400" b="1" dirty="0">
              <a:solidFill>
                <a:prstClr val="black"/>
              </a:solidFill>
              <a:latin typeface="HelloDaisy" panose="02000603000000000000" pitchFamily="2" charset="0"/>
              <a:ea typeface="HelloDaisy" panose="02000603000000000000" pitchFamily="2" charset="0"/>
            </a:endParaRPr>
          </a:p>
          <a:p>
            <a:pPr lvl="0" algn="ctr"/>
            <a:r>
              <a:rPr lang="en-US" sz="1400" b="1" dirty="0" smtClean="0">
                <a:solidFill>
                  <a:prstClr val="black"/>
                </a:solidFill>
                <a:latin typeface="Century Gothic" panose="020B0502020202020204" pitchFamily="34" charset="0"/>
                <a:ea typeface="HelloDaisy" panose="02000603000000000000" pitchFamily="2" charset="0"/>
              </a:rPr>
              <a:t>12-16</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Literacy </a:t>
            </a:r>
            <a:r>
              <a:rPr lang="en-US" sz="1400" b="1" dirty="0" smtClean="0">
                <a:solidFill>
                  <a:prstClr val="black"/>
                </a:solidFill>
                <a:latin typeface="Century Gothic" panose="020B0502020202020204" pitchFamily="34" charset="0"/>
                <a:ea typeface="HelloDaisy" panose="02000603000000000000" pitchFamily="2" charset="0"/>
              </a:rPr>
              <a:t>week</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16 Snack Cart</a:t>
            </a:r>
          </a:p>
          <a:p>
            <a:pPr lvl="0" algn="ctr"/>
            <a:r>
              <a:rPr lang="en-US" sz="1400" b="1" dirty="0" smtClean="0">
                <a:solidFill>
                  <a:prstClr val="black"/>
                </a:solidFill>
                <a:latin typeface="Century Gothic" panose="020B0502020202020204" pitchFamily="34" charset="0"/>
                <a:ea typeface="HelloDaisy" panose="02000603000000000000" pitchFamily="2" charset="0"/>
              </a:rPr>
              <a:t>20 Literacy Night 5:30-7:30</a:t>
            </a:r>
            <a:br>
              <a:rPr lang="en-US" sz="1400" b="1" dirty="0" smtClean="0">
                <a:solidFill>
                  <a:prstClr val="black"/>
                </a:solidFill>
                <a:latin typeface="Century Gothic" panose="020B0502020202020204" pitchFamily="34" charset="0"/>
                <a:ea typeface="HelloDaisy" panose="02000603000000000000" pitchFamily="2" charset="0"/>
              </a:rPr>
            </a:br>
            <a:r>
              <a:rPr lang="en-US" sz="1400" b="1" dirty="0" smtClean="0">
                <a:solidFill>
                  <a:prstClr val="black"/>
                </a:solidFill>
                <a:latin typeface="Century Gothic" panose="020B0502020202020204" pitchFamily="34" charset="0"/>
                <a:ea typeface="HelloDaisy" panose="02000603000000000000" pitchFamily="2" charset="0"/>
              </a:rPr>
              <a:t>29</a:t>
            </a:r>
            <a:r>
              <a:rPr lang="en-US" sz="2400" b="1" dirty="0" smtClean="0">
                <a:solidFill>
                  <a:prstClr val="black"/>
                </a:solidFill>
                <a:latin typeface="HelloDaisy" panose="02000603000000000000" pitchFamily="2" charset="0"/>
                <a:ea typeface="HelloDaisy" panose="02000603000000000000" pitchFamily="2" charset="0"/>
              </a:rPr>
              <a:t> </a:t>
            </a:r>
            <a:r>
              <a:rPr lang="en-US" sz="1400" b="1" dirty="0">
                <a:solidFill>
                  <a:prstClr val="black"/>
                </a:solidFill>
                <a:latin typeface="Century Gothic" panose="020B0502020202020204" pitchFamily="34" charset="0"/>
                <a:ea typeface="HelloDaisy" panose="02000603000000000000" pitchFamily="2" charset="0"/>
              </a:rPr>
              <a:t>Storybook night </a:t>
            </a:r>
            <a:r>
              <a:rPr lang="en-US" sz="1400" b="1" dirty="0" smtClean="0">
                <a:solidFill>
                  <a:prstClr val="black"/>
                </a:solidFill>
                <a:latin typeface="Century Gothic" panose="020B0502020202020204" pitchFamily="34" charset="0"/>
                <a:ea typeface="HelloDaisy" panose="02000603000000000000" pitchFamily="2" charset="0"/>
              </a:rPr>
              <a:t>7pm</a:t>
            </a:r>
          </a:p>
          <a:p>
            <a:pPr lvl="0" algn="ctr"/>
            <a:r>
              <a:rPr lang="en-US" sz="1400" b="1" dirty="0" smtClean="0">
                <a:solidFill>
                  <a:prstClr val="black"/>
                </a:solidFill>
                <a:latin typeface="Century Gothic" panose="020B0502020202020204" pitchFamily="34" charset="0"/>
                <a:ea typeface="HelloDaisy" panose="02000603000000000000" pitchFamily="2" charset="0"/>
              </a:rPr>
              <a:t>30 Snack Cart</a:t>
            </a:r>
            <a:endParaRPr lang="en-US" sz="1400" b="1" dirty="0">
              <a:solidFill>
                <a:prstClr val="black"/>
              </a:solidFill>
              <a:latin typeface="Century Gothic" panose="020B0502020202020204" pitchFamily="34" charset="0"/>
              <a:ea typeface="HelloDaisy" panose="02000603000000000000" pitchFamily="2" charset="0"/>
            </a:endParaRPr>
          </a:p>
        </p:txBody>
      </p:sp>
      <p:sp>
        <p:nvSpPr>
          <p:cNvPr id="4" name="TextBox 3"/>
          <p:cNvSpPr txBox="1"/>
          <p:nvPr/>
        </p:nvSpPr>
        <p:spPr>
          <a:xfrm>
            <a:off x="3614857" y="3625870"/>
            <a:ext cx="3484591" cy="2677656"/>
          </a:xfrm>
          <a:prstGeom prst="rect">
            <a:avLst/>
          </a:prstGeom>
          <a:noFill/>
        </p:spPr>
        <p:txBody>
          <a:bodyPr wrap="square" rtlCol="0">
            <a:spAutoFit/>
          </a:bodyPr>
          <a:lstStyle/>
          <a:p>
            <a:pPr lvl="0" algn="ctr"/>
            <a:endParaRPr lang="en-US" sz="1400" dirty="0">
              <a:solidFill>
                <a:prstClr val="black"/>
              </a:solidFill>
              <a:latin typeface="Century Gothic" panose="020B0502020202020204" pitchFamily="34" charset="0"/>
            </a:endParaRP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A paper was sent home with details about our upcoming Literacy week.  You may also refer to the calendar on the back of this newsletter.</a:t>
            </a:r>
          </a:p>
          <a:p>
            <a:pPr marL="285750" lvl="0" indent="-285750" algn="ctr">
              <a:buFont typeface="Arial" panose="020B0604020202020204" pitchFamily="34" charset="0"/>
              <a:buChar char="•"/>
            </a:pPr>
            <a:r>
              <a:rPr lang="en-US" sz="1400" dirty="0" smtClean="0">
                <a:solidFill>
                  <a:prstClr val="black"/>
                </a:solidFill>
                <a:latin typeface="Century Gothic" panose="020B0502020202020204" pitchFamily="34" charset="0"/>
              </a:rPr>
              <a:t>With wide spread flu and other viruses going around right now, please be aware of a district policy that students must be </a:t>
            </a:r>
            <a:r>
              <a:rPr lang="en-US" sz="1400" b="1" dirty="0" smtClean="0">
                <a:solidFill>
                  <a:prstClr val="black"/>
                </a:solidFill>
                <a:latin typeface="Century Gothic" panose="020B0502020202020204" pitchFamily="34" charset="0"/>
              </a:rPr>
              <a:t>fever free for 24 hours </a:t>
            </a:r>
            <a:r>
              <a:rPr lang="en-US" sz="1400" dirty="0" smtClean="0">
                <a:solidFill>
                  <a:prstClr val="black"/>
                </a:solidFill>
                <a:latin typeface="Century Gothic" panose="020B0502020202020204" pitchFamily="34" charset="0"/>
              </a:rPr>
              <a:t>before returning to school.</a:t>
            </a:r>
          </a:p>
        </p:txBody>
      </p:sp>
      <p:sp>
        <p:nvSpPr>
          <p:cNvPr id="5" name="TextBox 4"/>
          <p:cNvSpPr txBox="1"/>
          <p:nvPr/>
        </p:nvSpPr>
        <p:spPr>
          <a:xfrm>
            <a:off x="211681" y="6925707"/>
            <a:ext cx="2650142" cy="2554545"/>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Reading </a:t>
            </a:r>
            <a:r>
              <a:rPr lang="en-US" sz="1600" dirty="0">
                <a:solidFill>
                  <a:prstClr val="black"/>
                </a:solidFill>
                <a:latin typeface="Century Gothic" panose="020B0502020202020204" pitchFamily="34" charset="0"/>
              </a:rPr>
              <a:t>we will begin </a:t>
            </a:r>
            <a:r>
              <a:rPr lang="en-US" sz="1600" dirty="0" smtClean="0">
                <a:solidFill>
                  <a:prstClr val="black"/>
                </a:solidFill>
                <a:latin typeface="Century Gothic" panose="020B0502020202020204" pitchFamily="34" charset="0"/>
              </a:rPr>
              <a:t>distinguishing </a:t>
            </a:r>
            <a:r>
              <a:rPr lang="en-US" sz="1600" dirty="0">
                <a:solidFill>
                  <a:prstClr val="black"/>
                </a:solidFill>
                <a:latin typeface="Century Gothic" panose="020B0502020202020204" pitchFamily="34" charset="0"/>
              </a:rPr>
              <a:t>between information provided by </a:t>
            </a:r>
            <a:r>
              <a:rPr lang="en-US" sz="1600" dirty="0" smtClean="0">
                <a:solidFill>
                  <a:prstClr val="black"/>
                </a:solidFill>
                <a:latin typeface="Century Gothic" panose="020B0502020202020204" pitchFamily="34" charset="0"/>
              </a:rPr>
              <a:t>pictures and </a:t>
            </a:r>
            <a:r>
              <a:rPr lang="en-US" sz="1600" dirty="0">
                <a:solidFill>
                  <a:prstClr val="black"/>
                </a:solidFill>
                <a:latin typeface="Century Gothic" panose="020B0502020202020204" pitchFamily="34" charset="0"/>
              </a:rPr>
              <a:t>information provided by the words in a text</a:t>
            </a:r>
            <a:r>
              <a:rPr lang="en-US" sz="1600" dirty="0" smtClean="0">
                <a:solidFill>
                  <a:prstClr val="black"/>
                </a:solidFill>
                <a:latin typeface="Century Gothic" panose="020B0502020202020204" pitchFamily="34" charset="0"/>
              </a:rPr>
              <a:t>. </a:t>
            </a:r>
            <a:endParaRPr lang="en-US" sz="1600"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Math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learning about 2D and 3D shapes and their attributes.</a:t>
            </a:r>
            <a:endParaRPr lang="en-US" sz="1600" dirty="0">
              <a:solidFill>
                <a:prstClr val="black"/>
              </a:solidFill>
              <a:latin typeface="Century Gothic" panose="020B0502020202020204" pitchFamily="34" charset="0"/>
            </a:endParaRPr>
          </a:p>
        </p:txBody>
      </p:sp>
      <p:sp>
        <p:nvSpPr>
          <p:cNvPr id="6" name="TextBox 5"/>
          <p:cNvSpPr txBox="1"/>
          <p:nvPr/>
        </p:nvSpPr>
        <p:spPr>
          <a:xfrm>
            <a:off x="2833267" y="6925707"/>
            <a:ext cx="2650142" cy="2308324"/>
          </a:xfrm>
          <a:prstGeom prst="rect">
            <a:avLst/>
          </a:prstGeom>
          <a:noFill/>
        </p:spPr>
        <p:txBody>
          <a:bodyPr wrap="square" rtlCol="0">
            <a:spAutoFit/>
          </a:bodyPr>
          <a:lstStyle/>
          <a:p>
            <a:pPr lvl="0" algn="ctr"/>
            <a:r>
              <a:rPr lang="en-US" sz="1600" b="1" dirty="0">
                <a:solidFill>
                  <a:prstClr val="black"/>
                </a:solidFill>
                <a:latin typeface="Century Gothic" panose="020B0502020202020204" pitchFamily="34" charset="0"/>
              </a:rPr>
              <a:t>In </a:t>
            </a:r>
            <a:r>
              <a:rPr lang="en-US" sz="1600" b="1" dirty="0" smtClean="0">
                <a:solidFill>
                  <a:prstClr val="black"/>
                </a:solidFill>
                <a:latin typeface="Century Gothic" panose="020B0502020202020204" pitchFamily="34" charset="0"/>
              </a:rPr>
              <a:t>Social Studies </a:t>
            </a:r>
            <a:r>
              <a:rPr lang="en-US" sz="1600" dirty="0">
                <a:solidFill>
                  <a:prstClr val="black"/>
                </a:solidFill>
                <a:latin typeface="Century Gothic" panose="020B0502020202020204" pitchFamily="34" charset="0"/>
              </a:rPr>
              <a:t>we will be </a:t>
            </a:r>
            <a:r>
              <a:rPr lang="en-US" sz="1600" dirty="0" smtClean="0">
                <a:solidFill>
                  <a:prstClr val="black"/>
                </a:solidFill>
                <a:latin typeface="Century Gothic" panose="020B0502020202020204" pitchFamily="34" charset="0"/>
              </a:rPr>
              <a:t>learning about economics.</a:t>
            </a:r>
            <a:endParaRPr lang="en-US" sz="1600" dirty="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endParaRPr lang="en-US" sz="1600" b="1" dirty="0" smtClean="0">
              <a:solidFill>
                <a:prstClr val="black"/>
              </a:solidFill>
              <a:latin typeface="Century Gothic" panose="020B0502020202020204" pitchFamily="34" charset="0"/>
            </a:endParaRPr>
          </a:p>
          <a:p>
            <a:pPr lvl="0" algn="ctr"/>
            <a:endParaRPr lang="en-US" sz="1600" b="1" dirty="0">
              <a:solidFill>
                <a:prstClr val="black"/>
              </a:solidFill>
              <a:latin typeface="Century Gothic" panose="020B0502020202020204" pitchFamily="34" charset="0"/>
            </a:endParaRPr>
          </a:p>
          <a:p>
            <a:pPr lvl="0" algn="ctr"/>
            <a:r>
              <a:rPr lang="en-US" sz="1600" b="1" dirty="0">
                <a:solidFill>
                  <a:prstClr val="black"/>
                </a:solidFill>
                <a:latin typeface="Century Gothic" panose="020B0502020202020204" pitchFamily="34" charset="0"/>
              </a:rPr>
              <a:t>In Writing </a:t>
            </a:r>
            <a:r>
              <a:rPr lang="en-US" sz="1600" dirty="0">
                <a:solidFill>
                  <a:prstClr val="black"/>
                </a:solidFill>
                <a:latin typeface="Century Gothic" panose="020B0502020202020204" pitchFamily="34" charset="0"/>
              </a:rPr>
              <a:t>we will </a:t>
            </a:r>
            <a:r>
              <a:rPr lang="en-US" sz="1600" dirty="0" smtClean="0">
                <a:solidFill>
                  <a:prstClr val="black"/>
                </a:solidFill>
                <a:latin typeface="Century Gothic" panose="020B0502020202020204" pitchFamily="34" charset="0"/>
              </a:rPr>
              <a:t>begin writing our informational pieces.</a:t>
            </a:r>
            <a:endParaRPr 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1708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6113</TotalTime>
  <Words>3759</Words>
  <Application>Microsoft Office PowerPoint</Application>
  <PresentationFormat>Custom</PresentationFormat>
  <Paragraphs>548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HelloDaisy</vt:lpstr>
      <vt:lpstr>HelloEtchASketch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Maribel</dc:creator>
  <cp:lastModifiedBy>O'Connor, Dawn</cp:lastModifiedBy>
  <cp:revision>88</cp:revision>
  <cp:lastPrinted>2018-05-25T12:41:41Z</cp:lastPrinted>
  <dcterms:created xsi:type="dcterms:W3CDTF">2015-03-30T02:08:44Z</dcterms:created>
  <dcterms:modified xsi:type="dcterms:W3CDTF">2018-11-30T16:32:15Z</dcterms:modified>
</cp:coreProperties>
</file>